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6"/>
  </p:notesMasterIdLst>
  <p:sldIdLst>
    <p:sldId id="256" r:id="rId2"/>
    <p:sldId id="373" r:id="rId3"/>
    <p:sldId id="261" r:id="rId4"/>
    <p:sldId id="518" r:id="rId5"/>
    <p:sldId id="267" r:id="rId6"/>
    <p:sldId id="593" r:id="rId7"/>
    <p:sldId id="594" r:id="rId8"/>
    <p:sldId id="595" r:id="rId9"/>
    <p:sldId id="596" r:id="rId10"/>
    <p:sldId id="597" r:id="rId11"/>
    <p:sldId id="598" r:id="rId12"/>
    <p:sldId id="599" r:id="rId13"/>
    <p:sldId id="600" r:id="rId14"/>
    <p:sldId id="601" r:id="rId15"/>
    <p:sldId id="602" r:id="rId16"/>
    <p:sldId id="603" r:id="rId17"/>
    <p:sldId id="604" r:id="rId18"/>
    <p:sldId id="605" r:id="rId19"/>
    <p:sldId id="606" r:id="rId20"/>
    <p:sldId id="607" r:id="rId21"/>
    <p:sldId id="608" r:id="rId22"/>
    <p:sldId id="609" r:id="rId23"/>
    <p:sldId id="610" r:id="rId24"/>
    <p:sldId id="611" r:id="rId25"/>
    <p:sldId id="612" r:id="rId26"/>
    <p:sldId id="613" r:id="rId27"/>
    <p:sldId id="614" r:id="rId28"/>
    <p:sldId id="615" r:id="rId29"/>
    <p:sldId id="616" r:id="rId30"/>
    <p:sldId id="617" r:id="rId31"/>
    <p:sldId id="618" r:id="rId32"/>
    <p:sldId id="619" r:id="rId33"/>
    <p:sldId id="620" r:id="rId34"/>
    <p:sldId id="621" r:id="rId35"/>
    <p:sldId id="622" r:id="rId36"/>
    <p:sldId id="623" r:id="rId37"/>
    <p:sldId id="624" r:id="rId38"/>
    <p:sldId id="625" r:id="rId39"/>
    <p:sldId id="626" r:id="rId40"/>
    <p:sldId id="627" r:id="rId41"/>
    <p:sldId id="628" r:id="rId42"/>
    <p:sldId id="629" r:id="rId43"/>
    <p:sldId id="630" r:id="rId44"/>
    <p:sldId id="631" r:id="rId45"/>
    <p:sldId id="632" r:id="rId46"/>
    <p:sldId id="633" r:id="rId47"/>
    <p:sldId id="478" r:id="rId48"/>
    <p:sldId id="285" r:id="rId49"/>
    <p:sldId id="286" r:id="rId50"/>
    <p:sldId id="284" r:id="rId51"/>
    <p:sldId id="289" r:id="rId52"/>
    <p:sldId id="290" r:id="rId53"/>
    <p:sldId id="287" r:id="rId54"/>
    <p:sldId id="310" r:id="rId55"/>
    <p:sldId id="312" r:id="rId56"/>
    <p:sldId id="309" r:id="rId57"/>
    <p:sldId id="370" r:id="rId58"/>
    <p:sldId id="372" r:id="rId59"/>
    <p:sldId id="371" r:id="rId60"/>
    <p:sldId id="634" r:id="rId61"/>
    <p:sldId id="467" r:id="rId62"/>
    <p:sldId id="470" r:id="rId63"/>
    <p:sldId id="635" r:id="rId64"/>
    <p:sldId id="636" r:id="rId65"/>
    <p:sldId id="476" r:id="rId66"/>
    <p:sldId id="637" r:id="rId67"/>
    <p:sldId id="638" r:id="rId68"/>
    <p:sldId id="468" r:id="rId69"/>
    <p:sldId id="469" r:id="rId70"/>
    <p:sldId id="471" r:id="rId71"/>
    <p:sldId id="639" r:id="rId72"/>
    <p:sldId id="640" r:id="rId73"/>
    <p:sldId id="477" r:id="rId74"/>
    <p:sldId id="341" r:id="rId75"/>
    <p:sldId id="535" r:id="rId76"/>
    <p:sldId id="345" r:id="rId77"/>
    <p:sldId id="536" r:id="rId78"/>
    <p:sldId id="538" r:id="rId79"/>
    <p:sldId id="539" r:id="rId80"/>
    <p:sldId id="540" r:id="rId81"/>
    <p:sldId id="541" r:id="rId82"/>
    <p:sldId id="542" r:id="rId83"/>
    <p:sldId id="543" r:id="rId84"/>
    <p:sldId id="404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me" id="{C9A7515B-B3A1-4E27-BF1E-CAF66EE6170A}">
          <p14:sldIdLst>
            <p14:sldId id="256"/>
            <p14:sldId id="373"/>
          </p14:sldIdLst>
        </p14:section>
        <p14:section name="Celebrities" id="{6427289F-D62A-41E4-8670-4C74DE57F330}">
          <p14:sldIdLst>
            <p14:sldId id="261"/>
            <p14:sldId id="518"/>
            <p14:sldId id="267"/>
            <p14:sldId id="593"/>
          </p14:sldIdLst>
        </p14:section>
        <p14:section name="Trivia" id="{26D9B2A0-5A50-4BF5-8989-1AD1A3B270A0}">
          <p14:sldIdLst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</p14:sldIdLst>
        </p14:section>
        <p14:section name="Spelling" id="{15A75DD5-94B2-4A9F-83CB-62BCEFC43DFE}">
          <p14:sldIdLst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</p14:sldIdLst>
        </p14:section>
        <p14:section name="High Low" id="{DA74E904-005A-40F1-849E-2729B197D70E}">
          <p14:sldIdLst>
            <p14:sldId id="478"/>
            <p14:sldId id="285"/>
            <p14:sldId id="286"/>
            <p14:sldId id="284"/>
            <p14:sldId id="289"/>
            <p14:sldId id="290"/>
            <p14:sldId id="287"/>
            <p14:sldId id="310"/>
            <p14:sldId id="312"/>
            <p14:sldId id="309"/>
            <p14:sldId id="370"/>
            <p14:sldId id="372"/>
            <p14:sldId id="371"/>
          </p14:sldIdLst>
        </p14:section>
        <p14:section name="Chron-illogical" id="{E591BD29-7EE1-41C9-AE2A-9EC3C235743D}">
          <p14:sldIdLst>
            <p14:sldId id="634"/>
            <p14:sldId id="467"/>
            <p14:sldId id="470"/>
            <p14:sldId id="635"/>
            <p14:sldId id="636"/>
            <p14:sldId id="476"/>
            <p14:sldId id="637"/>
            <p14:sldId id="638"/>
            <p14:sldId id="468"/>
            <p14:sldId id="469"/>
            <p14:sldId id="471"/>
            <p14:sldId id="639"/>
            <p14:sldId id="640"/>
            <p14:sldId id="477"/>
          </p14:sldIdLst>
        </p14:section>
        <p14:section name="Wipeout" id="{C3777404-B72B-4701-8256-6C29FEF76B7B}">
          <p14:sldIdLst>
            <p14:sldId id="341"/>
            <p14:sldId id="535"/>
            <p14:sldId id="345"/>
            <p14:sldId id="536"/>
            <p14:sldId id="538"/>
            <p14:sldId id="539"/>
            <p14:sldId id="540"/>
            <p14:sldId id="541"/>
            <p14:sldId id="542"/>
            <p14:sldId id="543"/>
          </p14:sldIdLst>
        </p14:section>
        <p14:section name="End" id="{F67FA8A6-5A6E-429A-8A5D-6076153ECE0F}">
          <p14:sldIdLst>
            <p14:sldId id="4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116"/>
    <a:srgbClr val="1A84B3"/>
    <a:srgbClr val="3E9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4660"/>
  </p:normalViewPr>
  <p:slideViewPr>
    <p:cSldViewPr snapToGrid="0">
      <p:cViewPr varScale="1">
        <p:scale>
          <a:sx n="80" d="100"/>
          <a:sy n="80" d="100"/>
        </p:scale>
        <p:origin x="87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D4661-635F-4F7B-85E4-CCA2A0A2480F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575ED-959F-4BAA-9D90-347E7811C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49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575ED-959F-4BAA-9D90-347E7811C03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46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50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24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105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060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7799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8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94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058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61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97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9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8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21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92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9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89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27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8F86-0196-4ABF-BDEF-B864917C746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A3C4C8-47F0-43B9-8A6F-9A13FC623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13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b="0" dirty="0"/>
              <a:t>The </a:t>
            </a:r>
            <a:r>
              <a:rPr lang="en-GB" dirty="0"/>
              <a:t>LukeMain.com</a:t>
            </a:r>
            <a:br>
              <a:rPr lang="en-GB" b="0" dirty="0"/>
            </a:br>
            <a:r>
              <a:rPr lang="en-GB" b="0" dirty="0"/>
              <a:t>Lockdown Quiz 4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166259F3-9458-1FB2-79A3-8504D9704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533460"/>
            <a:ext cx="7766936" cy="164630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2000" dirty="0">
                <a:solidFill>
                  <a:schemeClr val="accent1"/>
                </a:solidFill>
              </a:rPr>
              <a:t>Auto-play version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</a:rPr>
              <a:t>Start Slide Show (press F5) then click (or press space/right arrow key) to start the quiz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</a:rPr>
              <a:t>Following slides will advance automatically on a timer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</a:rPr>
              <a:t>Click to pause any auto slides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676DA6B5-60DD-40C9-F975-9E237144E746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417049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do the initials of the writer C.S. Lewis stand for?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285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Clive Staples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285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Colin Salmon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302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Calamity Sam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87C0F74-5494-D0C2-BA46-9719F6FB8983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9D2372-BE92-D3DB-A0E4-89EA416BFBA4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BCB697-4F99-1B19-A644-EF3FA19E6234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B89251D-45F9-4236-E895-5924B30D50AF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D45F328-7E8E-A4B3-6776-F3874EA6417E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2B7B13-68E2-5735-DAC5-B7A210C62140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52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is Homer Simpson’s middle name?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161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Jay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161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James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161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</a:t>
            </a:r>
            <a:r>
              <a:rPr lang="en-GB" sz="2000" dirty="0" err="1">
                <a:solidFill>
                  <a:schemeClr val="accent2"/>
                </a:solidFill>
              </a:rPr>
              <a:t>Jebediah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3812CC99-4B85-191A-4A07-131DDEDABBE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4B3DEB-829F-86C4-1852-15A6C3C66B35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CD9B57-D715-09B2-F9F0-F4BF0DF1D544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28CFBE0-75C7-C745-56A7-9CEC15F9F9D5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F6518A-0771-390A-D17C-8A11656D4D4C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348BFE5-C130-347A-FCBC-96AFEA49446B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97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In 1950, India withdrew from the World Cup because FIFA refused to let them do what?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3057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Play in bare feet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27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Play in headwear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3118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Play in black shirts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71E8A6C2-90A2-E7A8-5FF7-B3D1F997D6F1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A805C9-2F21-8058-B3EC-C34B71628C0B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7C6BE4-9CEA-5152-27CE-7F337361FE15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4B39483-1B04-BCB2-BABB-749FE7B9D851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5167505-31A2-53DA-B45D-4FBFE80FE7ED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6E1568E-67EC-33A3-4928-F2E1F8195080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96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In Harry Potter, which animal is the house mascot of </a:t>
            </a:r>
            <a:r>
              <a:rPr lang="en-GB" sz="2000" dirty="0" err="1">
                <a:solidFill>
                  <a:schemeClr val="accent2"/>
                </a:solidFill>
              </a:rPr>
              <a:t>Hufflepuff</a:t>
            </a:r>
            <a:r>
              <a:rPr lang="en-GB" sz="20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6.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3057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Raven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27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Eagle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3118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Badger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6C9F6A7-A4CD-A64A-1AE1-7FCDAF4DA84F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FED71-E266-BA06-B88C-36A19E88828F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4230B-C5AF-17E7-1B86-010E43385EE5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EB2A8E9-11C4-A1FD-3AC0-7220545DA98F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48CCA73-7279-B59F-F1E1-5FBBB6204027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3771827-C2EB-BFC0-04A1-6E9909A2B6A5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00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is the real first name of Bear </a:t>
            </a:r>
            <a:r>
              <a:rPr lang="en-GB" sz="2000" dirty="0" err="1">
                <a:solidFill>
                  <a:schemeClr val="accent2"/>
                </a:solidFill>
              </a:rPr>
              <a:t>Grylls</a:t>
            </a:r>
            <a:r>
              <a:rPr lang="en-GB" sz="20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7.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3057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Bear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27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Edward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3118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Rupert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0B287C6A-1A1D-1D6D-2AA7-4AABDFA91F5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13E886-D07B-6CF8-9AD5-6752409CB5C2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9C0D1E-CD6D-8752-93B7-1AF986C72E67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147657-D01D-700C-7103-BFCC85C865EA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8A358F-F65E-206C-6760-335F0296A072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6828C3-6754-73C0-890D-B8F5B5B74FC6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76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type of creature is a sea wasp?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8.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3057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Stingray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27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Jellyfish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3118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Frog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28EF8962-742C-0947-5562-08F877B70EB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F24E9D-B46B-7C09-AA02-ACF2CDC484C9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34735-F269-7E0C-CFC7-4AB5D165A528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DF26FBE-F354-652B-F620-4598E93634D9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80E969F-9B08-1BB1-C123-01B85E5BADB8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37D9FD-5071-3F17-C2FA-0CB50B28DFB5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96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Guinevere is the name of King Arthur’s what?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9.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3057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Sword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27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Horse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3118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Wife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33F0825E-95CF-E2B2-0635-B0CF60FDAC41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981850-348A-4F7C-2C7C-1F0BD5365DBD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1D24ED-0824-680E-2DDC-165300ECF8CA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44FAA2E-0920-8902-FE57-C846EE86B356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E3EE5C-EBE6-5015-138D-5DD704AB6578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8500153-01AC-467E-948F-F80F5FC2C1F5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69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Jack Dorsey founded which social network in 2006?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10.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3057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Facebook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27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Twitter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3118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Instagram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0146D1A5-0528-AD3A-4C97-B92274EC7B47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BDED50-6033-E712-F442-D15B3EE18586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3291E3-9B20-05E0-4976-F28F40C31F33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259497-1946-AEA6-2A30-7DAE8839F232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07FF0D-6710-087D-371D-351AF07C59BF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A23B286-13A0-7488-12AB-CAC0D9B9BAD1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52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4800" dirty="0"/>
              <a:t>Trivia </a:t>
            </a:r>
            <a:r>
              <a:rPr lang="en-GB" sz="4800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1 point for the correct answer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10</a:t>
            </a:r>
            <a:r>
              <a:rPr lang="en-GB" dirty="0"/>
              <a:t>	Total Points: </a:t>
            </a:r>
            <a:r>
              <a:rPr lang="en-GB" b="1" dirty="0"/>
              <a:t>10</a:t>
            </a:r>
            <a:endParaRPr lang="en-GB" dirty="0"/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41586841-66BF-DC56-A3DB-F002D250C46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146747-8AED-6939-198A-8BB0D6AF715A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944C2-1A9B-6844-D948-43DCDB73F178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4DB4ABA-CFFD-6C3D-5EB7-91E10148CE81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EDF286-774F-9DD5-019B-36A1ADE901A4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67AE010-AE3B-F9EB-DEE9-928861BCE664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02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colour are Daffy Duck’s feathers?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161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Black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947DA2A3-FDB7-086E-2FE1-A163A4188CB4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D4569A-EAAA-BBE4-F5DF-99A0018C6A98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86DFED-07F8-5955-701C-CD81B0B3ADF3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B0B6027-A2C3-2E00-81E2-01F744E15019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2617D9-B251-EA23-EA99-40C50755D774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D3731AF-B943-CA12-5A3C-A2EB23D95BAE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507067" y="2159727"/>
            <a:ext cx="6644895" cy="1414406"/>
          </a:xfrm>
        </p:spPr>
        <p:txBody>
          <a:bodyPr numCol="2"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Celebrities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Trivia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Spelling</a:t>
            </a:r>
          </a:p>
          <a:p>
            <a:pPr marL="228600" indent="-228600" algn="l">
              <a:buFont typeface="+mj-lt"/>
              <a:buAutoNum type="arabicPeriod"/>
            </a:pPr>
            <a:endParaRPr lang="en-GB" sz="400" dirty="0">
              <a:solidFill>
                <a:schemeClr val="accent2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Highbrow Lowbrow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Chron-illogical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Wipeout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07066" y="609600"/>
            <a:ext cx="7766935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3600" b="1" dirty="0"/>
              <a:t>Rounds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DC7C4A-3F0D-6097-EFF8-DF412BDA37C0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DD2329-8B69-E0DB-0D1A-113562FEC9F7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12526B0-C1CA-9CAF-B72E-A6AE4C99920B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DF253-0B93-F12A-EF1D-D7FBB9E863AA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4A66DD-9BBA-1902-D4D7-070F647E6B17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Subtitle 4">
            <a:extLst>
              <a:ext uri="{FF2B5EF4-FFF2-40B4-BE49-F238E27FC236}">
                <a16:creationId xmlns:a16="http://schemas.microsoft.com/office/drawing/2014/main" id="{DC828C23-8378-7A54-6C95-993682523A90}"/>
              </a:ext>
            </a:extLst>
          </p:cNvPr>
          <p:cNvSpPr txBox="1">
            <a:spLocks/>
          </p:cNvSpPr>
          <p:nvPr/>
        </p:nvSpPr>
        <p:spPr>
          <a:xfrm>
            <a:off x="1507067" y="4533460"/>
            <a:ext cx="7766936" cy="478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chemeClr val="accent2"/>
                </a:solidFill>
              </a:rPr>
              <a:t>The egg timer will count down the time until the next screen </a:t>
            </a: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080BA347-ED3B-55C2-C297-4D83A1308A96}"/>
              </a:ext>
            </a:extLst>
          </p:cNvPr>
          <p:cNvSpPr txBox="1">
            <a:spLocks/>
          </p:cNvSpPr>
          <p:nvPr/>
        </p:nvSpPr>
        <p:spPr>
          <a:xfrm>
            <a:off x="1507067" y="4946060"/>
            <a:ext cx="7766936" cy="478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FF0000"/>
                </a:solidFill>
              </a:rPr>
              <a:t>and turn red for the last 5 seconds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1D6435BA-8B72-0989-8731-39F8A5D23E6E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92236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is Scotland’s national animal?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161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Unicorn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5AF538C3-210C-8D78-86F2-E994BC9942AF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59F763-F525-ECF7-60EE-AFBC9373E3F7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FD2603-CA6F-8979-71A6-CB95CD535DAD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0642638-FDDC-A474-9642-E9193D856A03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E47A72-C2FE-CA22-4228-D08EF29C5A1E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819068-2B97-E39F-3F9C-2EE0C106C22C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033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do the initials of the writer C.S. Lewis stand for?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285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Clive Staples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9F1BDC1-B415-5647-9347-EF2436F455C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15E4E7-3B7A-A40C-BD8C-FFF93C954D51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292CE6-C3B4-C1EB-63D5-65568C741443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F2ADBB-6C19-CBA5-671B-54FB3DBF3D4D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FD81BC7-6037-415B-1133-76BA1F015E17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EB9744-F86D-E471-F4AD-69E922CA940B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36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is Homer Simpson’s middle name?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161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Jay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3EE31008-D30A-606A-A3D0-A2F986C57AE0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97D255-F3D2-E96F-5221-85311B0DE2D8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F975B8-8A30-A24F-DBE3-5D127A82CA3D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0DB1BEC-2D99-EAF4-0F0B-264C35650F12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7F58FB-D210-2E9D-6C31-1231C14BD9DB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8027497-7150-346D-7E7F-A99682ABAEC6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0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In 1950, India withdrew from the World Cup because FIFA refused to let them do what?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3057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Play in bare feet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15EE478-4A98-AD0E-E12A-7CB88398A04D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0C546B-9C48-984C-52E7-E3CDEC19E39A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EC2B77-5182-8668-8A81-546E3D85A02F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81A4600-8D61-A96B-370E-CC10F000582C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B494692-B031-7F88-65BF-4D4D0F806D23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7A0BA5E-C139-1A3A-E08A-A887555A9E8D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29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In Harry Potter, which animal is the house mascot of </a:t>
            </a:r>
            <a:r>
              <a:rPr lang="en-GB" sz="2000" dirty="0" err="1">
                <a:solidFill>
                  <a:schemeClr val="accent2"/>
                </a:solidFill>
              </a:rPr>
              <a:t>Hufflepuff</a:t>
            </a:r>
            <a:r>
              <a:rPr lang="en-GB" sz="20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6.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3118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Badger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54FAB5CC-DBE9-E142-8713-27CC903AE23F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AC6584-5E21-FE60-3D03-3CF153C503C5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7C4CF1-EC3A-8678-36F0-341F3FCE146C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2CF483-30E7-FCF0-3501-B65082943A09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66AA2F6-8C20-081F-FDFB-FA6EAA610ADA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FA9A4F-E82B-440F-5841-A506666C82C8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28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is the real first name of Bear </a:t>
            </a:r>
            <a:r>
              <a:rPr lang="en-GB" sz="2000" dirty="0" err="1">
                <a:solidFill>
                  <a:schemeClr val="accent2"/>
                </a:solidFill>
              </a:rPr>
              <a:t>Grylls</a:t>
            </a:r>
            <a:r>
              <a:rPr lang="en-GB" sz="20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7.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27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Edward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4C1A8207-B467-B4BA-25CE-A355FA0B7FDD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C23827-8F9D-6E44-3415-2B1649BE9FC3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6683C4-747C-7674-17EC-38261FF475D8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BE4E30D-8976-82EE-4E90-5BF850A0689A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960581B-DE2F-AA3F-EF67-BFF7DBA07B16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408B662-28C9-69CD-D046-3422C5BCFB5C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20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type of creature is a sea wasp?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8.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27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Jellyfish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ED75A908-594F-A37F-05BE-C85CCEA3CA4E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FE8ADF-A7B1-BFF8-0172-E68034B36D47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EACC8-D44A-648C-79CC-D5E306546B9D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BFEBC2B-D186-D3B9-3801-BFDEFCDE95A9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233762E-F61A-ED0A-2250-B972D646A420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74A5CD2-87BB-2E96-40F2-55B0BF09660E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64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Guinevere is the name of King Arthur’s what?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9.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3118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Wife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C6B176BB-0D09-2A49-7F58-3290C9DD6D8A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31E911-DF75-F47E-3738-889F9F5F28E7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06ABE3-3A0B-CF3C-3A86-8461CCED44C6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F51A42-FF41-FFCD-046D-2836867B53C1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C684133-C81F-2944-4AB3-8EF7DBE7F43C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81A8902-97BC-6534-0378-206D69ED08FD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43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  <a:r>
              <a:rPr lang="en-GB" dirty="0">
                <a:solidFill>
                  <a:srgbClr val="FF0000"/>
                </a:solidFill>
              </a:rPr>
              <a:t> Answers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Jack Dorsey founded which social network in 2006?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10.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278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Twitter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BB854A06-B36F-91F5-8A8C-99E71EC85726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6167BB-6FB4-E39C-F86D-075FC9C477F9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9BBAA8-4E7A-B32E-6FB5-27A7E160D37F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7770CA5-40AB-F21B-F81D-5F1BD0BFCEC4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52C42E8-C5FA-81AB-5DED-7BDE9D1FA461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1F4171E-93ED-2A5E-DC36-D9E3E862D20D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7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Spelling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Answer the question and spell it correctly</a:t>
            </a:r>
          </a:p>
          <a:p>
            <a:pPr algn="l"/>
            <a:r>
              <a:rPr lang="en-GB" dirty="0"/>
              <a:t>1 point for correct answer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8</a:t>
            </a:r>
            <a:r>
              <a:rPr lang="en-GB" dirty="0"/>
              <a:t>	Total Points: </a:t>
            </a:r>
            <a:r>
              <a:rPr lang="en-GB" b="1" dirty="0"/>
              <a:t>8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847CDC3F-ECF1-6C03-329A-918E5EDA7DF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5FCBD2-6BB4-4820-A1A0-36B2685BE8D1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5A8CFD-853C-6182-5A34-6AE0347AC495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6E37E00-96FC-E7D5-55A2-B63E55718828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2C03ED-8000-202E-3779-D2809878D130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84BB91-31D6-2600-43EA-D86F173A6B65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61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Celebrities</a:t>
            </a: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Name the celebrity in these pictures from 2020</a:t>
            </a:r>
          </a:p>
          <a:p>
            <a:pPr algn="l"/>
            <a:r>
              <a:rPr lang="en-GB" dirty="0"/>
              <a:t>1 point for each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12	</a:t>
            </a:r>
            <a:r>
              <a:rPr lang="en-GB" dirty="0"/>
              <a:t>Total Points: </a:t>
            </a:r>
            <a:r>
              <a:rPr lang="en-GB" b="1" dirty="0"/>
              <a:t>12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D054BB-220D-0CD0-AC39-6D722B855969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FE6259-4B7D-E051-EEDC-58880B056714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A019CA-599D-8DE4-7474-B5E4ED56ABC3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E70C0D-1023-0315-7F83-D05957A9EB23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770B0DA-1350-DDA3-AF67-A344868218FE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4C7BD3E7-DB41-037D-A039-3D883CDB3FD0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60925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Paul Robinson and Susan Kennedy are characters in which Australian TV soap?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43892DF8-E2BF-337D-8BBF-705782E13F7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73E78C-C9F9-71C5-B781-182803661A97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384F9-7C71-B8C4-0777-226F95711B2F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F75D9E-7E95-464B-9CF9-065AF6E6BE37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038EA6-A11A-4BE1-D161-DE55907166FC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8180C-9E43-DC46-A417-CD7438CD39DD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92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65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The month of the year which has an extra day in a leap year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9DC4527-EB93-9B8C-61AB-10CBD36EAF0A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602F91-D79A-CDFA-9B24-E11A0B5020C5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715ED6-5CD8-D0C8-72B9-1DCE85412232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D98A91E-ECED-51F7-F255-56AF6E1BE568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F3638B-748B-C813-49A5-0344C4A9C3FB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252D7D8-5C01-4427-AC97-944141695C49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65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6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does the R stand for in the musical genre R</a:t>
            </a:r>
            <a:r>
              <a:rPr lang="en-GB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2000" dirty="0">
                <a:solidFill>
                  <a:schemeClr val="accent2"/>
                </a:solidFill>
              </a:rPr>
              <a:t>B?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C503BF6-E823-7EE9-A78D-B2BFFD49E960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DC5CD-E4C8-2A45-89FF-3DB3E0F5E452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C09FE8-407A-D7FB-F747-9527F9E31A35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CE4BE04-574B-5874-2538-62711692226A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79B82DD-6D06-B0DB-C4DE-251AFDED3331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84971E7-B18A-79BB-A5DD-53C30029F63C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03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65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 space entirely devoid of matter and a common name for a household cleaning appliance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190977E7-318A-1F97-0EA2-9066CBE6D0F0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AA360E-4D6E-96B5-FF80-2D5877EE6B76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2EE7E7-6693-6293-BC36-13AD445AA591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F52E7EE-B61E-A017-A38C-2826A73A5B00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DAB398F-6F8D-EB08-528D-B483A4822A68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BE2FB9-F643-E791-C1A7-2A1EA82AA7DB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96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65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Method of avoiding detection by mimicking the surrounding environment, e.g. in armed forces uniform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5.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ACDADB69-94BF-D172-21BC-802BF26E2A9C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CA7158-E6A3-845A-3DFE-D27EADDDC737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9D48F-7C28-98AA-7E61-D40071111E37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615BBA4-9726-E781-2EFE-BF18AC1F1646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5A52B12-BA39-5477-E678-3E17A6DFC5D3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587065A-9243-B1D9-4560-755047CDDABF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30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 type of monarch in ancient Egypt – Moses pleaded with one to “let my people go”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6.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23F9F411-33E2-204A-3AA8-61F5C3B90546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2674D-C2EA-14D6-8D57-A0741B53FD91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42CEA9-99B9-4B6B-ED54-1C79BC27F619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56E8B64-D3A6-4F74-3312-1320FEC2C957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8A2CF5-512F-D42F-42D3-9B042E4EB283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13E547-8512-533D-4AF3-542F5E3CF7FD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28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Type of antibiotic first discovered by Alexander Fleming in 1928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7.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155B7C4E-4D00-B827-4CFF-A101DA8D8A9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130D50-829F-9198-15A2-A564E4896979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F862E-2D8D-1EE7-2760-67C227067DBC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ABA8B7-7D09-97D5-EC4C-1DD1D83F42CC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9311F9-4CFA-DA2A-DEEF-E09188EE3936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153DFA1-0EE8-9E98-9CD7-447606B8D4E2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3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 type of word that imitates the sound that it describes, e.g. “bang” or “crunch”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8.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87C73E57-1845-3953-D878-EEC498D4EFC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C1B03F-4B99-686E-FCFF-34068D538610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A02F6-C7A6-0B92-C153-A2BC51EAF978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E1414AF-B15F-4882-A560-BB877546D000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C61C712-E282-8330-581E-645B1181F8C3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E75B351-1AD8-81A0-1F9F-5D522AADB92D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95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Spelling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Answer the question and spell it correctly</a:t>
            </a:r>
          </a:p>
          <a:p>
            <a:pPr algn="l"/>
            <a:r>
              <a:rPr lang="en-GB" dirty="0"/>
              <a:t>1 point for correct answer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8</a:t>
            </a:r>
            <a:r>
              <a:rPr lang="en-GB" dirty="0"/>
              <a:t>	Total Points: </a:t>
            </a:r>
            <a:r>
              <a:rPr lang="en-GB" b="1" dirty="0"/>
              <a:t>8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491C1B8B-96D2-BA09-463D-E6CADC7C4BFF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602786-C47F-0D4B-FADD-8D6903F4A000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836523-CE0B-E129-CC6D-E82A1BBF4122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95D2365-33CB-596E-85EE-1CE53ACCEF40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57AB12-6E7C-50F1-3DBC-08EA2366045A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F9ADF1-D798-4892-2A4C-A20C950BC5D0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86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Paul Robinson and Susan Kennedy are characters in which Australian TV soap?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15589" y="4169229"/>
            <a:ext cx="5956662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dirty="0">
                <a:solidFill>
                  <a:srgbClr val="5FCBEF">
                    <a:lumMod val="75000"/>
                  </a:srgbClr>
                </a:solidFill>
              </a:rPr>
              <a:t>N E I G H B O U R S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A12B842C-4209-696E-F17A-DC3F8F725D6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7DF3AB-6E23-6386-F9C7-75C467777B08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F848D8-F5F0-BACA-DE09-23FF6630CF9A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96317E9-60EA-3634-4B97-F406C6921AB1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F6035A5-3E54-8D11-DE32-F6243CF82B12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02F003-D430-1084-2BE2-F324AD1C2CF4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325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EB34EAE-C2BA-FA66-128D-6FA6582F53A9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2B8C07-6C2F-5A8D-63C3-69504BFEA84A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88A90E7-C275-58E1-D0FD-22D05F88EED3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6C51C40-8E5F-9409-54A9-95817F89B57F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3186713-D7DD-DCC6-D66F-890323B5AFFA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8" name="Picture 2" descr="lorraine kelly wearing hello mask">
            <a:extLst>
              <a:ext uri="{FF2B5EF4-FFF2-40B4-BE49-F238E27FC236}">
                <a16:creationId xmlns:a16="http://schemas.microsoft.com/office/drawing/2014/main" id="{71CFCBEE-DA48-B918-4D76-7F0C70ED9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" r="16471" b="20477"/>
          <a:stretch/>
        </p:blipFill>
        <p:spPr bwMode="auto">
          <a:xfrm>
            <a:off x="486957" y="580266"/>
            <a:ext cx="160344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Lady Gaga Kicks Off Her Chromatica Era in A Custom Face Mask | Vogue">
            <a:extLst>
              <a:ext uri="{FF2B5EF4-FFF2-40B4-BE49-F238E27FC236}">
                <a16:creationId xmlns:a16="http://schemas.microsoft.com/office/drawing/2014/main" id="{7F315D2E-3C01-C0C2-3DAB-5216EE201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2602" r="4702" b="9923"/>
          <a:stretch/>
        </p:blipFill>
        <p:spPr bwMode="auto">
          <a:xfrm>
            <a:off x="2859372" y="580266"/>
            <a:ext cx="1520477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Jennifer Aniston Is Taking a Stance on Masks and Other Celebrities Should  Too | Vogue">
            <a:extLst>
              <a:ext uri="{FF2B5EF4-FFF2-40B4-BE49-F238E27FC236}">
                <a16:creationId xmlns:a16="http://schemas.microsoft.com/office/drawing/2014/main" id="{82C918AF-3CC1-8BA1-C7D4-2AAE24EC9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67" y="580266"/>
            <a:ext cx="161850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31 celebrities wearing face masks: The best A-list face coverings | HELLO!">
            <a:extLst>
              <a:ext uri="{FF2B5EF4-FFF2-40B4-BE49-F238E27FC236}">
                <a16:creationId xmlns:a16="http://schemas.microsoft.com/office/drawing/2014/main" id="{F1A72217-B4DE-12C5-8228-48E2A69F8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t="79" r="12272" b="22680"/>
          <a:stretch/>
        </p:blipFill>
        <p:spPr bwMode="auto">
          <a:xfrm>
            <a:off x="463947" y="2817342"/>
            <a:ext cx="155791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www.click2houston.com/resizer/LuT2jGdSViWFsHtQ4hE14pvBl_A=/1600x1280/smart/filters:format(jpeg):strip_exif(true):strip_icc(true):no_upscale(true):quality(65)/cloudfront-us-east-1.images.arcpublishing.com/gmg/I376KTB43FGB7K2L3HBJHXI2RI.jpg">
            <a:extLst>
              <a:ext uri="{FF2B5EF4-FFF2-40B4-BE49-F238E27FC236}">
                <a16:creationId xmlns:a16="http://schemas.microsoft.com/office/drawing/2014/main" id="{953F7E00-8D62-7774-2BF0-207F59851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2" t="4700" r="28771" b="44135"/>
          <a:stretch/>
        </p:blipFill>
        <p:spPr bwMode="auto">
          <a:xfrm>
            <a:off x="7583565" y="580266"/>
            <a:ext cx="160745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hips.hearstapps.com/hmg-prod.s3.amazonaws.com/images/carole-baskin-mask-1589921201.jpg">
            <a:extLst>
              <a:ext uri="{FF2B5EF4-FFF2-40B4-BE49-F238E27FC236}">
                <a16:creationId xmlns:a16="http://schemas.microsoft.com/office/drawing/2014/main" id="{7CF06887-1325-60EE-EDD9-7CA9739E1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9" t="24884" r="6051" b="19140"/>
          <a:stretch/>
        </p:blipFill>
        <p:spPr bwMode="auto">
          <a:xfrm>
            <a:off x="2876979" y="2817342"/>
            <a:ext cx="1625977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Subtitle 4">
            <a:extLst>
              <a:ext uri="{FF2B5EF4-FFF2-40B4-BE49-F238E27FC236}">
                <a16:creationId xmlns:a16="http://schemas.microsoft.com/office/drawing/2014/main" id="{02545344-6E0E-CF8F-2F84-EF281108E38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pic>
        <p:nvPicPr>
          <p:cNvPr id="54" name="Picture 2" descr="Keith Lemon launches the 'I Love Variety' celebrity face mask campaign |  Variety, the Children's Charity">
            <a:extLst>
              <a:ext uri="{FF2B5EF4-FFF2-40B4-BE49-F238E27FC236}">
                <a16:creationId xmlns:a16="http://schemas.microsoft.com/office/drawing/2014/main" id="{F39A0A9A-0598-BE00-15EE-BD28CCEA0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9426" r="14430" b="21950"/>
          <a:stretch/>
        </p:blipFill>
        <p:spPr bwMode="auto">
          <a:xfrm>
            <a:off x="7507787" y="5035368"/>
            <a:ext cx="1609746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ace masks: Kim Kardashian, Ben Affleck, Johnny Depp among celebrities  wearing coverings wrong | Daily Telegraph">
            <a:extLst>
              <a:ext uri="{FF2B5EF4-FFF2-40B4-BE49-F238E27FC236}">
                <a16:creationId xmlns:a16="http://schemas.microsoft.com/office/drawing/2014/main" id="{474BA233-60C7-3964-5B4A-BEB4C5641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9" r="4483" b="6417"/>
          <a:stretch/>
        </p:blipFill>
        <p:spPr bwMode="auto">
          <a:xfrm>
            <a:off x="2785300" y="5035368"/>
            <a:ext cx="1717656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2. He may be a famous telly talent show judge, but can you recognise this Mr X?">
            <a:extLst>
              <a:ext uri="{FF2B5EF4-FFF2-40B4-BE49-F238E27FC236}">
                <a16:creationId xmlns:a16="http://schemas.microsoft.com/office/drawing/2014/main" id="{8536FD67-267F-AB65-C603-24BFAD3D4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t="1080" r="16470" b="9804"/>
          <a:stretch/>
        </p:blipFill>
        <p:spPr bwMode="auto">
          <a:xfrm>
            <a:off x="5232430" y="5035368"/>
            <a:ext cx="1545883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11. Give me your boots, your motorcycle ... and your face mask. And isn’t it lucky that black suits the Terminator?">
            <a:extLst>
              <a:ext uri="{FF2B5EF4-FFF2-40B4-BE49-F238E27FC236}">
                <a16:creationId xmlns:a16="http://schemas.microsoft.com/office/drawing/2014/main" id="{DBBA0064-EB20-DC70-7E3C-F2E3F7A82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5" t="18173" r="21894" b="20787"/>
          <a:stretch/>
        </p:blipFill>
        <p:spPr bwMode="auto">
          <a:xfrm>
            <a:off x="560750" y="5035368"/>
            <a:ext cx="143450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s://static.dezeen.com/uploads/2020/04/Ron-Arad-Smile-for-Our-NHS-masks_dezeen_01sq.jpg">
            <a:extLst>
              <a:ext uri="{FF2B5EF4-FFF2-40B4-BE49-F238E27FC236}">
                <a16:creationId xmlns:a16="http://schemas.microsoft.com/office/drawing/2014/main" id="{C858EDF6-BE94-F1E2-5F06-9D4F46D74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39" y="2817342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Justin Bieber plays it safe as he dons facemask amid coronavirus | Metro  News">
            <a:extLst>
              <a:ext uri="{FF2B5EF4-FFF2-40B4-BE49-F238E27FC236}">
                <a16:creationId xmlns:a16="http://schemas.microsoft.com/office/drawing/2014/main" id="{92BEC202-D71D-09FF-54EF-5555C2F03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0" t="9793" r="37569" b="32954"/>
          <a:stretch/>
        </p:blipFill>
        <p:spPr bwMode="auto">
          <a:xfrm>
            <a:off x="7570033" y="2810896"/>
            <a:ext cx="158571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F50A9DD6-2B57-4F52-6352-51053298BA9F}"/>
              </a:ext>
            </a:extLst>
          </p:cNvPr>
          <p:cNvSpPr txBox="1"/>
          <p:nvPr/>
        </p:nvSpPr>
        <p:spPr>
          <a:xfrm>
            <a:off x="1140874" y="136647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497959A-D01D-28C7-1233-8AAD5205A60C}"/>
              </a:ext>
            </a:extLst>
          </p:cNvPr>
          <p:cNvSpPr txBox="1"/>
          <p:nvPr/>
        </p:nvSpPr>
        <p:spPr>
          <a:xfrm>
            <a:off x="3463118" y="136647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3173E81-DC4E-A30E-0566-872D200FCA22}"/>
              </a:ext>
            </a:extLst>
          </p:cNvPr>
          <p:cNvSpPr txBox="1"/>
          <p:nvPr/>
        </p:nvSpPr>
        <p:spPr>
          <a:xfrm>
            <a:off x="5853663" y="152594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8426BB0-53BA-FC36-5C94-B42AEC1FD35C}"/>
              </a:ext>
            </a:extLst>
          </p:cNvPr>
          <p:cNvSpPr txBox="1"/>
          <p:nvPr/>
        </p:nvSpPr>
        <p:spPr>
          <a:xfrm>
            <a:off x="8193258" y="165494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35DF934-54CB-FEC3-A4DD-2CB03BE6E628}"/>
              </a:ext>
            </a:extLst>
          </p:cNvPr>
          <p:cNvSpPr txBox="1"/>
          <p:nvPr/>
        </p:nvSpPr>
        <p:spPr>
          <a:xfrm>
            <a:off x="3472730" y="2410786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A92AB66-ECD9-F12D-AB9B-6A5171549B97}"/>
              </a:ext>
            </a:extLst>
          </p:cNvPr>
          <p:cNvSpPr txBox="1"/>
          <p:nvPr/>
        </p:nvSpPr>
        <p:spPr>
          <a:xfrm>
            <a:off x="1066383" y="2410786"/>
            <a:ext cx="617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B3E3677-0A08-B66D-E8A2-37D8522F8CC7}"/>
              </a:ext>
            </a:extLst>
          </p:cNvPr>
          <p:cNvSpPr txBox="1"/>
          <p:nvPr/>
        </p:nvSpPr>
        <p:spPr>
          <a:xfrm>
            <a:off x="5797770" y="2410786"/>
            <a:ext cx="41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B17282A-65A8-ABF5-D06F-8A4944DC9F29}"/>
              </a:ext>
            </a:extLst>
          </p:cNvPr>
          <p:cNvSpPr txBox="1"/>
          <p:nvPr/>
        </p:nvSpPr>
        <p:spPr>
          <a:xfrm>
            <a:off x="8193258" y="2410632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6396359-E008-960A-7688-30C8EB94A554}"/>
              </a:ext>
            </a:extLst>
          </p:cNvPr>
          <p:cNvSpPr txBox="1"/>
          <p:nvPr/>
        </p:nvSpPr>
        <p:spPr>
          <a:xfrm>
            <a:off x="1000896" y="4607696"/>
            <a:ext cx="48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9A8CD5-A25B-88D2-245F-A6971277BC18}"/>
              </a:ext>
            </a:extLst>
          </p:cNvPr>
          <p:cNvSpPr txBox="1"/>
          <p:nvPr/>
        </p:nvSpPr>
        <p:spPr>
          <a:xfrm>
            <a:off x="8127996" y="4598087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24AE8C0-3181-EDFF-B782-1F64399158AE}"/>
              </a:ext>
            </a:extLst>
          </p:cNvPr>
          <p:cNvSpPr txBox="1"/>
          <p:nvPr/>
        </p:nvSpPr>
        <p:spPr>
          <a:xfrm>
            <a:off x="5791851" y="4617535"/>
            <a:ext cx="52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8EB91F3-FDD3-7C16-6794-79841D490BED}"/>
              </a:ext>
            </a:extLst>
          </p:cNvPr>
          <p:cNvSpPr txBox="1"/>
          <p:nvPr/>
        </p:nvSpPr>
        <p:spPr>
          <a:xfrm>
            <a:off x="3436662" y="4599498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42201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1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65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The month of the year which has an extra day in a leap year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5589" y="4169229"/>
            <a:ext cx="5956662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dirty="0">
                <a:solidFill>
                  <a:srgbClr val="5FCBEF">
                    <a:lumMod val="75000"/>
                  </a:srgbClr>
                </a:solidFill>
              </a:rPr>
              <a:t>F E B R U A R Y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3106AE9-9E9A-3030-63C0-E7607F9E445F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91B45-B076-C065-8D9F-8884D4874199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EA12C8-CB85-78E3-59C7-6D21E1288F62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DED03A-80F5-F4B1-04F4-984E54528923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939E32C-8929-CF1F-F505-B8812E0153BF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D8E915-08E2-8390-D364-67CC334B86EC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04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6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does the R stand for in the musical genre R</a:t>
            </a:r>
            <a:r>
              <a:rPr lang="en-GB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2000" dirty="0">
                <a:solidFill>
                  <a:schemeClr val="accent2"/>
                </a:solidFill>
              </a:rPr>
              <a:t>B?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5589" y="4169229"/>
            <a:ext cx="5956662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dirty="0">
                <a:solidFill>
                  <a:srgbClr val="5FCBEF">
                    <a:lumMod val="75000"/>
                  </a:srgbClr>
                </a:solidFill>
              </a:rPr>
              <a:t>R H Y T H M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91E03FF-CBD8-5EF4-E758-9C1CF4DA3241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13C1DB-BC56-5AD7-9E8D-53ACFC25B26F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79BDBD-E5CA-675E-0409-AD0C005C53B4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B4DEBB-C1E5-4316-4F5C-24D433F8D14F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BF5D6FE-076E-C22F-9661-17287E7840A5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44092F-26DE-05AF-3964-388275CDA719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42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65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 space entirely devoid of matter and a common name for a household cleaning appliance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5589" y="4169229"/>
            <a:ext cx="5956662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dirty="0">
                <a:solidFill>
                  <a:srgbClr val="5FCBEF">
                    <a:lumMod val="75000"/>
                  </a:srgbClr>
                </a:solidFill>
              </a:rPr>
              <a:t>V A C U U M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FA57BA52-DA9B-B496-B96F-87A7022F56F7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EF3832-7450-B072-9B05-6D35D3C81E9C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187633-F8C5-FE3A-229B-7AB806C65CE8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2609B7-879F-0B6A-65A9-F9DDFB7A289D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727572-3E6D-B865-55A7-202156B37769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17310F9-EBD3-BC05-C753-57B3EC592E5F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17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65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Method of avoiding detection by mimicking the surrounding environment, e.g. in armed forces uniform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5.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5589" y="4169229"/>
            <a:ext cx="5956662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dirty="0">
                <a:solidFill>
                  <a:srgbClr val="5FCBEF">
                    <a:lumMod val="75000"/>
                  </a:srgbClr>
                </a:solidFill>
              </a:rPr>
              <a:t>C A M O U F L A G E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4B357DC-D84A-BCFA-9CCC-FD3EFC45A427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3C92F-F762-E15C-CF18-619C1B87321B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4E2B26-D33D-9F48-F178-C430D8BDB47D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2CBB83D-E863-12B5-15A3-565596F173C4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F31178-96B4-92B7-B23B-6800142CB392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B293E6F-7089-ECDE-ECFF-85FB06DDECC8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16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 type of monarch in ancient Egypt – Moses pleaded with one to “let my people go”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6.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5589" y="4169229"/>
            <a:ext cx="5956662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dirty="0">
                <a:solidFill>
                  <a:srgbClr val="5FCBEF">
                    <a:lumMod val="75000"/>
                  </a:srgbClr>
                </a:solidFill>
              </a:rPr>
              <a:t>P H A R A O H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CEF3BA6D-2AB1-79DC-F2FB-5E1297FD8541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D9C43-D44B-DD4A-183C-D245FB4C93F9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74B114-8345-0E61-EE17-8546346BA04F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8BD3E52-B159-E0B0-8419-F1552E4A04AF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018FB97-6914-638F-729A-F6DB751141DB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FFD080-8668-131E-934B-10D3C4B09418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03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Type of antibiotic first discovered by Alexander Fleming in 1928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7.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5589" y="4169229"/>
            <a:ext cx="5956662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dirty="0">
                <a:solidFill>
                  <a:srgbClr val="5FCBEF">
                    <a:lumMod val="75000"/>
                  </a:srgbClr>
                </a:solidFill>
              </a:rPr>
              <a:t>P E N I C I L L I N 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F0E34DC0-39A1-EBDC-E738-BED4AD9273BD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402CBE-43AC-46EF-65C8-3EFFC556D1D3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E6F058-C242-ED03-EC2B-D428337F6AED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12B3A8E-7ADB-CC7F-AE11-B78CA84A5C22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8B66437-6F68-236D-B0BC-8DA290A6F3AD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98B8B6-E8BA-0CE8-E7E2-5A4C1907D7D1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16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 type of word that imitates the sound that it describes, e.g. “bang” or “crunch”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8.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5589" y="4169229"/>
            <a:ext cx="5956662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dirty="0">
                <a:solidFill>
                  <a:srgbClr val="5FCBEF">
                    <a:lumMod val="75000"/>
                  </a:srgbClr>
                </a:solidFill>
              </a:rPr>
              <a:t>O N O M A T O P O E I A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D79858B-9FDE-AD68-6304-6F1B8DA75687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bg1"/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E779E4-9EFA-E226-FA23-3404EA60A30B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6918F5-C0C1-B79A-09F2-11BA3A39E967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C7D6590-B096-A1FF-7FAC-48FFFA5C85D6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F67643-9447-A741-296F-6876C8C5E497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1EB688-976F-FDA9-9B22-F14E74CCF6DA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88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Highbrow Lowbrow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2 points for the correct answer after first clue</a:t>
            </a:r>
          </a:p>
          <a:p>
            <a:pPr algn="l"/>
            <a:r>
              <a:rPr lang="en-GB" dirty="0"/>
              <a:t>1 point for the correct answer after the second clue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5</a:t>
            </a:r>
            <a:r>
              <a:rPr lang="en-GB" dirty="0"/>
              <a:t>	Total Points: </a:t>
            </a:r>
            <a:r>
              <a:rPr lang="en-GB" b="1" dirty="0"/>
              <a:t>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464492-A994-E57F-6DEC-FB0761A4D287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7D7FAB-D01A-7BC8-DD7B-2416C1F47347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B47B050-FDD4-E4DA-2607-6BC21B34BAEA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511CCDE-1B48-06E8-1E86-37257905B40D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070F167-E40E-3461-BF53-75050CEDF582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5CE16E07-32CB-B8FC-EC84-59FB1A5E5040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8889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name for birds of the order Sphenisciformes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38AD15A0-8DF6-5F83-4330-97EA1FAF435D}"/>
              </a:ext>
            </a:extLst>
          </p:cNvPr>
          <p:cNvSpPr txBox="1">
            <a:spLocks/>
          </p:cNvSpPr>
          <p:nvPr/>
        </p:nvSpPr>
        <p:spPr>
          <a:xfrm>
            <a:off x="1307398" y="4431833"/>
            <a:ext cx="6874305" cy="224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down an answer before you see the second clue for a chance of 2 points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238804-7642-290E-1605-BAC31B14125C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AE33B2-F257-7786-F216-79B16609336C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D86756D-C3E2-F056-55C8-24BBB186FA84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56FD58D-6605-414A-EC97-7A09ED9017D5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34A0A7-885F-33AD-7C79-AC9B28CEDF04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1CA80C51-4482-9562-AD13-AC176DCF79B3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28179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name for birds of the order Sphenisciformes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chocolate covered biscuit bar you might 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p…p…p…pick up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81E7B990-A3A4-C55F-C4F9-847D1275D398}"/>
              </a:ext>
            </a:extLst>
          </p:cNvPr>
          <p:cNvSpPr txBox="1">
            <a:spLocks/>
          </p:cNvSpPr>
          <p:nvPr/>
        </p:nvSpPr>
        <p:spPr>
          <a:xfrm>
            <a:off x="1307398" y="3340221"/>
            <a:ext cx="6874305" cy="87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answer will be shown next so make sure you have something written down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0F73B5-9D7D-6FEA-AB65-4E512CAAB8C1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1F6F81-73B1-25AF-B565-538460B6496F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7B0A9-D447-6AAE-33EC-9029963207C6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A55E854-8D5D-904F-CA08-1B8D2C43487C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0DD5168-2688-814E-D5D5-6D8A9289EDD0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7D342DDC-9AF4-2F9B-BCD3-0F9468060D63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77073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Celebrities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Name the celebrity in these pictures from 2020</a:t>
            </a:r>
          </a:p>
          <a:p>
            <a:pPr algn="l"/>
            <a:r>
              <a:rPr lang="en-GB" dirty="0"/>
              <a:t>1 point for each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12</a:t>
            </a:r>
            <a:r>
              <a:rPr lang="en-GB" dirty="0"/>
              <a:t>	Total Points: </a:t>
            </a:r>
            <a:r>
              <a:rPr lang="en-GB" b="1" dirty="0"/>
              <a:t>12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DD8993-8EAB-F161-9B0B-50C59F9D162F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5A8C29-2400-DF3B-D821-92E517C89FF1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342578-348B-D632-2913-67A36AE1E117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1F8709-5210-FC29-D5AA-A978B25BDA34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FFC321-0BA4-8772-1C29-AFD714CEED96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3CED51FB-767D-CA45-5CF9-A020095F8026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41216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name for birds of the order Sphenisciformes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chocolate covered biscuit bar you might 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p…p…p…pick 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2868" y="3359332"/>
            <a:ext cx="3796938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dirty="0">
                <a:solidFill>
                  <a:srgbClr val="5FCBEF">
                    <a:lumMod val="75000"/>
                  </a:srgbClr>
                </a:solidFill>
              </a:rPr>
              <a:t>Penguin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9FAC5E-D3AB-F055-8658-53ADAAECEFCC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959185-69BC-3747-DF5A-109AF44170FC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0B2549-2754-0B96-3455-11CAFCB9D193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4D7918-2D60-09FC-DC4A-29EF5DCB377E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A980E2A-9D7F-6B49-BCDA-7143EFFB03C5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B76B1507-104C-0EC3-A9F7-38B86793B94A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5494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Metallic element always present in an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amalgum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AF5EE7E7-0044-CE9C-4B00-E933FB7999F0}"/>
              </a:ext>
            </a:extLst>
          </p:cNvPr>
          <p:cNvSpPr txBox="1">
            <a:spLocks/>
          </p:cNvSpPr>
          <p:nvPr/>
        </p:nvSpPr>
        <p:spPr>
          <a:xfrm>
            <a:off x="1307398" y="4431833"/>
            <a:ext cx="6874305" cy="224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down an answer before you see the second clue for a chance of 2 points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52495-BD4A-E877-E864-7501EEABCFC7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EFBB48-1930-78B2-1CDA-37A974BDBD6F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7711627-9A23-174A-E6E2-D7D5C1679305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92598D-209D-7D45-08AA-A8EE76B70DF3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76ED180-D292-9D7B-1B1A-EE4066D01669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820A65BA-FE88-58B1-B4F2-ED353AB4DFDF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0464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Metallic element always present in an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amalgum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surname of singer born Farrokh Bulsara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FCBEED0F-8CE5-3E41-14A5-31218D3E3FE3}"/>
              </a:ext>
            </a:extLst>
          </p:cNvPr>
          <p:cNvSpPr txBox="1">
            <a:spLocks/>
          </p:cNvSpPr>
          <p:nvPr/>
        </p:nvSpPr>
        <p:spPr>
          <a:xfrm>
            <a:off x="1307398" y="3340221"/>
            <a:ext cx="6874305" cy="87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answer will be shown next so make sure you have something written down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DD39AC-2400-0799-6377-56A3FDF2DB34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BA3C03-4BC0-BF61-C567-C81D523C42A0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B350F3-FE3F-3458-DDAC-0AEC10C5DD80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DD5B5C6-3646-26C4-5F55-59EAFC66BCC2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A625B3-CC92-6BAB-623E-3332AC6062A6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A8156E19-792A-2F45-DBDC-45AF8D343B7A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1051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Metallic element always present in an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amalgum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surname of singer born Farrokh Bulsara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2868" y="3359332"/>
            <a:ext cx="3796938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dirty="0">
                <a:solidFill>
                  <a:srgbClr val="5FCBEF">
                    <a:lumMod val="75000"/>
                  </a:srgbClr>
                </a:solidFill>
              </a:rPr>
              <a:t>Mercury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59B7-9368-4969-2265-1D0BD431A3ED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9C5F30-9E4E-917C-05C0-363AF08D570A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96D43C1-A161-223F-D2D6-3CB99F2BAD75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A249E81-D27D-7BB5-682B-7A79636820D1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FAAA6FE-17CE-1584-674A-6F3F50CD068A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6" name="Subtitle 4">
            <a:extLst>
              <a:ext uri="{FF2B5EF4-FFF2-40B4-BE49-F238E27FC236}">
                <a16:creationId xmlns:a16="http://schemas.microsoft.com/office/drawing/2014/main" id="{4446C182-027B-120E-C4B8-88B11A3B751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68652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Metallic element with the highest electrical conductivity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AF006C2B-E837-0A0A-6878-9FFC951DB31D}"/>
              </a:ext>
            </a:extLst>
          </p:cNvPr>
          <p:cNvSpPr txBox="1">
            <a:spLocks/>
          </p:cNvSpPr>
          <p:nvPr/>
        </p:nvSpPr>
        <p:spPr>
          <a:xfrm>
            <a:off x="1307398" y="4431833"/>
            <a:ext cx="6874305" cy="224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down an answer before you see the second clue for a chance of 2 points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B7B065-B40C-3898-A644-31129B7642F1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ABC7F7-9481-D27F-D5C8-360D5FEC8906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036BC8-044B-6C2E-526B-632BE77E1EBE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706E8B-160D-C087-9490-4855F7D598B3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425714-11BE-2918-C260-E5501429B990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81CFE91-77D1-3868-1B78-B94860F97A90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5433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Metallic element with the highest electrical conductivity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Lone Ranger’s horse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C8FE0039-9FFA-622E-F821-40F1C594D8A2}"/>
              </a:ext>
            </a:extLst>
          </p:cNvPr>
          <p:cNvSpPr txBox="1">
            <a:spLocks/>
          </p:cNvSpPr>
          <p:nvPr/>
        </p:nvSpPr>
        <p:spPr>
          <a:xfrm>
            <a:off x="1307398" y="3340221"/>
            <a:ext cx="6874305" cy="87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answer will be shown next so make sure you have something written down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F8D73F-4C4D-8D94-9E97-C54F8B07A829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90DBA4-0AB4-8351-497A-CBC39F89732A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7776BD-1C73-D0A8-B5B7-B87DC9996066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D908ADF-F3A4-23A1-E023-A19316CBEDC1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CDDD5C9-77BB-67CF-F49D-14777ACAA015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EBE7865D-1E98-FF21-5A64-9E6CE024890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72948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Metallic element with the highest electrical conductivity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Lone Ranger’s horse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2868" y="3359332"/>
            <a:ext cx="3796938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dirty="0">
                <a:solidFill>
                  <a:srgbClr val="5FCBEF">
                    <a:lumMod val="75000"/>
                  </a:srgbClr>
                </a:solidFill>
              </a:rPr>
              <a:t>Silver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1CD02-2B3D-26A1-FC1F-20461629510A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49CE29-DAC6-2D7E-ADB4-1F42AD55A156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37777B-1B92-8062-143B-8E9FDB8C19DE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C94B26-F26A-5156-FD0E-63C58A08857B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F08D63-FBF2-9F39-8F61-19FA8A80CDBA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95F1F432-6F4A-C2E2-BB00-02E819F17A7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2481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media organisation that posts free online talks under the slogan “ideas worth spreading”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09583450-5C5F-97A4-E751-217C66C3CC45}"/>
              </a:ext>
            </a:extLst>
          </p:cNvPr>
          <p:cNvSpPr txBox="1">
            <a:spLocks/>
          </p:cNvSpPr>
          <p:nvPr/>
        </p:nvSpPr>
        <p:spPr>
          <a:xfrm>
            <a:off x="1307398" y="4431833"/>
            <a:ext cx="6874305" cy="224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down an answer before you see the second clue for a chance of 2 points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250FD-36C5-A48C-4826-A06A8F47E996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B3E2BE-1A39-1C5C-7D82-FDB5004BB421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8B52298-E516-72D4-4633-0C2EC045A05A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700ED5B-F6BA-2B5D-57D3-440FF873054A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B68E6CA-BC44-A400-FC62-6D9F26A7BE0B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BE1614B3-C93C-70FA-0C74-4753872AE3B7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2580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media organisation that posts free online talks under the slogan “ideas worth spreading”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film starring Mark Wahlberg and the voice of 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Seth Macfarlane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203B0519-DBC7-ACB5-7122-621C4AC9D31C}"/>
              </a:ext>
            </a:extLst>
          </p:cNvPr>
          <p:cNvSpPr txBox="1">
            <a:spLocks/>
          </p:cNvSpPr>
          <p:nvPr/>
        </p:nvSpPr>
        <p:spPr>
          <a:xfrm>
            <a:off x="1307398" y="3340221"/>
            <a:ext cx="6874305" cy="87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answer will be shown next so make sure you have something written down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A5CC7C-E1AD-407A-EDF9-20401B26E418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2C10B0-315B-1175-75A4-BE60E5ABB132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FB06BD-C371-3B99-3A74-C4E82134BBB2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C42CCB6-C409-863F-3F21-E640C0930521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E40E21-DC4C-B490-DFBC-E03A9CBF175C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0D981E46-DBB4-B2B0-F53D-F92D624916B0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95809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Highbrow Lowbrow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media organisation that posts free online talks under the slogan “ideas worth spreading”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4.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0491" y="4546364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879" y="4756056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film starring Mark Wahlberg and the voice of 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Seth Macfarlane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2868" y="3359332"/>
            <a:ext cx="3796938" cy="59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dirty="0">
                <a:solidFill>
                  <a:srgbClr val="5FCBEF">
                    <a:lumMod val="75000"/>
                  </a:srgbClr>
                </a:solidFill>
              </a:rPr>
              <a:t>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463D80-9D2C-02DF-231E-BF5099F733E4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968EB1-849A-F88B-4AA8-AEFB4E89A6A9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D09C52-C76F-012A-B01A-6C23E70110D6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3D08BB7-F05B-C81A-25F7-E60DC1D980F3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02E3B2C-8BDF-04EE-9898-D3FAF9F16C1D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3023CD1E-1AC4-20B4-7565-74B9A6A7A71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bg1"/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425662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lorraine kelly wearing hello mask">
            <a:extLst>
              <a:ext uri="{FF2B5EF4-FFF2-40B4-BE49-F238E27FC236}">
                <a16:creationId xmlns:a16="http://schemas.microsoft.com/office/drawing/2014/main" id="{71CFCBEE-DA48-B918-4D76-7F0C70ED9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" r="16471" b="20477"/>
          <a:stretch/>
        </p:blipFill>
        <p:spPr bwMode="auto">
          <a:xfrm>
            <a:off x="415512" y="580266"/>
            <a:ext cx="160344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Lady Gaga Kicks Off Her Chromatica Era in A Custom Face Mask | Vogue">
            <a:extLst>
              <a:ext uri="{FF2B5EF4-FFF2-40B4-BE49-F238E27FC236}">
                <a16:creationId xmlns:a16="http://schemas.microsoft.com/office/drawing/2014/main" id="{7F315D2E-3C01-C0C2-3DAB-5216EE201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2602" r="4702" b="9923"/>
          <a:stretch/>
        </p:blipFill>
        <p:spPr bwMode="auto">
          <a:xfrm>
            <a:off x="2954632" y="580266"/>
            <a:ext cx="1520477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Jennifer Aniston Is Taking a Stance on Masks and Other Celebrities Should  Too | Vogue">
            <a:extLst>
              <a:ext uri="{FF2B5EF4-FFF2-40B4-BE49-F238E27FC236}">
                <a16:creationId xmlns:a16="http://schemas.microsoft.com/office/drawing/2014/main" id="{82C918AF-3CC1-8BA1-C7D4-2AAE24EC9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32" y="580266"/>
            <a:ext cx="161850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31 celebrities wearing face masks: The best A-list face coverings | HELLO!">
            <a:extLst>
              <a:ext uri="{FF2B5EF4-FFF2-40B4-BE49-F238E27FC236}">
                <a16:creationId xmlns:a16="http://schemas.microsoft.com/office/drawing/2014/main" id="{F1A72217-B4DE-12C5-8228-48E2A69F8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t="79" r="12272" b="22680"/>
          <a:stretch/>
        </p:blipFill>
        <p:spPr bwMode="auto">
          <a:xfrm>
            <a:off x="392502" y="2817342"/>
            <a:ext cx="155791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www.click2houston.com/resizer/LuT2jGdSViWFsHtQ4hE14pvBl_A=/1600x1280/smart/filters:format(jpeg):strip_exif(true):strip_icc(true):no_upscale(true):quality(65)/cloudfront-us-east-1.images.arcpublishing.com/gmg/I376KTB43FGB7K2L3HBJHXI2RI.jpg">
            <a:extLst>
              <a:ext uri="{FF2B5EF4-FFF2-40B4-BE49-F238E27FC236}">
                <a16:creationId xmlns:a16="http://schemas.microsoft.com/office/drawing/2014/main" id="{953F7E00-8D62-7774-2BF0-207F59851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2" t="4700" r="28771" b="44135"/>
          <a:stretch/>
        </p:blipFill>
        <p:spPr bwMode="auto">
          <a:xfrm>
            <a:off x="8012235" y="580266"/>
            <a:ext cx="160745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hips.hearstapps.com/hmg-prod.s3.amazonaws.com/images/carole-baskin-mask-1589921201.jpg">
            <a:extLst>
              <a:ext uri="{FF2B5EF4-FFF2-40B4-BE49-F238E27FC236}">
                <a16:creationId xmlns:a16="http://schemas.microsoft.com/office/drawing/2014/main" id="{7CF06887-1325-60EE-EDD9-7CA9739E1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9" t="24884" r="6051" b="19140"/>
          <a:stretch/>
        </p:blipFill>
        <p:spPr bwMode="auto">
          <a:xfrm>
            <a:off x="2972239" y="2817342"/>
            <a:ext cx="1625977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Subtitle 4">
            <a:extLst>
              <a:ext uri="{FF2B5EF4-FFF2-40B4-BE49-F238E27FC236}">
                <a16:creationId xmlns:a16="http://schemas.microsoft.com/office/drawing/2014/main" id="{02545344-6E0E-CF8F-2F84-EF281108E38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pic>
        <p:nvPicPr>
          <p:cNvPr id="54" name="Picture 2" descr="Keith Lemon launches the 'I Love Variety' celebrity face mask campaign |  Variety, the Children's Charity">
            <a:extLst>
              <a:ext uri="{FF2B5EF4-FFF2-40B4-BE49-F238E27FC236}">
                <a16:creationId xmlns:a16="http://schemas.microsoft.com/office/drawing/2014/main" id="{F39A0A9A-0598-BE00-15EE-BD28CCEA0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9426" r="14430" b="21950"/>
          <a:stretch/>
        </p:blipFill>
        <p:spPr bwMode="auto">
          <a:xfrm>
            <a:off x="7936457" y="5195401"/>
            <a:ext cx="1609746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ace masks: Kim Kardashian, Ben Affleck, Johnny Depp among celebrities  wearing coverings wrong | Daily Telegraph">
            <a:extLst>
              <a:ext uri="{FF2B5EF4-FFF2-40B4-BE49-F238E27FC236}">
                <a16:creationId xmlns:a16="http://schemas.microsoft.com/office/drawing/2014/main" id="{474BA233-60C7-3964-5B4A-BEB4C5641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9" r="4483" b="6417"/>
          <a:stretch/>
        </p:blipFill>
        <p:spPr bwMode="auto">
          <a:xfrm>
            <a:off x="2880560" y="5035368"/>
            <a:ext cx="1717656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2. He may be a famous telly talent show judge, but can you recognise this Mr X?">
            <a:extLst>
              <a:ext uri="{FF2B5EF4-FFF2-40B4-BE49-F238E27FC236}">
                <a16:creationId xmlns:a16="http://schemas.microsoft.com/office/drawing/2014/main" id="{8536FD67-267F-AB65-C603-24BFAD3D4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t="1080" r="16470" b="9804"/>
          <a:stretch/>
        </p:blipFill>
        <p:spPr bwMode="auto">
          <a:xfrm>
            <a:off x="5494395" y="5035368"/>
            <a:ext cx="1545883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11. Give me your boots, your motorcycle ... and your face mask. And isn’t it lucky that black suits the Terminator?">
            <a:extLst>
              <a:ext uri="{FF2B5EF4-FFF2-40B4-BE49-F238E27FC236}">
                <a16:creationId xmlns:a16="http://schemas.microsoft.com/office/drawing/2014/main" id="{DBBA0064-EB20-DC70-7E3C-F2E3F7A82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5" t="18173" r="21894" b="20787"/>
          <a:stretch/>
        </p:blipFill>
        <p:spPr bwMode="auto">
          <a:xfrm>
            <a:off x="454204" y="5195401"/>
            <a:ext cx="143450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s://static.dezeen.com/uploads/2020/04/Ron-Arad-Smile-for-Our-NHS-masks_dezeen_01sq.jpg">
            <a:extLst>
              <a:ext uri="{FF2B5EF4-FFF2-40B4-BE49-F238E27FC236}">
                <a16:creationId xmlns:a16="http://schemas.microsoft.com/office/drawing/2014/main" id="{C858EDF6-BE94-F1E2-5F06-9D4F46D74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04" y="2817342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Justin Bieber plays it safe as he dons facemask amid coronavirus | Metro  News">
            <a:extLst>
              <a:ext uri="{FF2B5EF4-FFF2-40B4-BE49-F238E27FC236}">
                <a16:creationId xmlns:a16="http://schemas.microsoft.com/office/drawing/2014/main" id="{92BEC202-D71D-09FF-54EF-5555C2F03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0" t="9793" r="37569" b="32954"/>
          <a:stretch/>
        </p:blipFill>
        <p:spPr bwMode="auto">
          <a:xfrm>
            <a:off x="7998703" y="2810896"/>
            <a:ext cx="158571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F50A9DD6-2B57-4F52-6352-51053298BA9F}"/>
              </a:ext>
            </a:extLst>
          </p:cNvPr>
          <p:cNvSpPr txBox="1"/>
          <p:nvPr/>
        </p:nvSpPr>
        <p:spPr>
          <a:xfrm>
            <a:off x="242888" y="136647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Lorraine Kelly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497959A-D01D-28C7-1233-8AAD5205A60C}"/>
              </a:ext>
            </a:extLst>
          </p:cNvPr>
          <p:cNvSpPr txBox="1"/>
          <p:nvPr/>
        </p:nvSpPr>
        <p:spPr>
          <a:xfrm>
            <a:off x="2832289" y="136647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Lady Gaga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3173E81-DC4E-A30E-0566-872D200FCA22}"/>
              </a:ext>
            </a:extLst>
          </p:cNvPr>
          <p:cNvSpPr txBox="1"/>
          <p:nvPr/>
        </p:nvSpPr>
        <p:spPr>
          <a:xfrm>
            <a:off x="5104243" y="136647"/>
            <a:ext cx="2292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Jennifer Aniston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8426BB0-53BA-FC36-5C94-B42AEC1FD35C}"/>
              </a:ext>
            </a:extLst>
          </p:cNvPr>
          <p:cNvSpPr txBox="1"/>
          <p:nvPr/>
        </p:nvSpPr>
        <p:spPr>
          <a:xfrm>
            <a:off x="7807956" y="136647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Nancy Pelosi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35DF934-54CB-FEC3-A4DD-2CB03BE6E628}"/>
              </a:ext>
            </a:extLst>
          </p:cNvPr>
          <p:cNvSpPr txBox="1"/>
          <p:nvPr/>
        </p:nvSpPr>
        <p:spPr>
          <a:xfrm>
            <a:off x="2759282" y="2410786"/>
            <a:ext cx="206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Carole Baskin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A92AB66-ECD9-F12D-AB9B-6A5171549B97}"/>
              </a:ext>
            </a:extLst>
          </p:cNvPr>
          <p:cNvSpPr txBox="1"/>
          <p:nvPr/>
        </p:nvSpPr>
        <p:spPr>
          <a:xfrm>
            <a:off x="6508" y="2410786"/>
            <a:ext cx="256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Christine Lampard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B3E3677-0A08-B66D-E8A2-37D8522F8CC7}"/>
              </a:ext>
            </a:extLst>
          </p:cNvPr>
          <p:cNvSpPr txBox="1"/>
          <p:nvPr/>
        </p:nvSpPr>
        <p:spPr>
          <a:xfrm>
            <a:off x="5324476" y="2410786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Stephen Fry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B17282A-65A8-ABF5-D06F-8A4944DC9F29}"/>
              </a:ext>
            </a:extLst>
          </p:cNvPr>
          <p:cNvSpPr txBox="1"/>
          <p:nvPr/>
        </p:nvSpPr>
        <p:spPr>
          <a:xfrm>
            <a:off x="7880540" y="2396124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Justin Bieber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6396359-E008-960A-7688-30C8EB94A554}"/>
              </a:ext>
            </a:extLst>
          </p:cNvPr>
          <p:cNvSpPr txBox="1"/>
          <p:nvPr/>
        </p:nvSpPr>
        <p:spPr>
          <a:xfrm>
            <a:off x="125747" y="4515000"/>
            <a:ext cx="2249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Arnold Schwarzenegger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9A8CD5-A25B-88D2-245F-A6971277BC18}"/>
              </a:ext>
            </a:extLst>
          </p:cNvPr>
          <p:cNvSpPr txBox="1"/>
          <p:nvPr/>
        </p:nvSpPr>
        <p:spPr>
          <a:xfrm>
            <a:off x="7765736" y="4523120"/>
            <a:ext cx="2050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Keith Lemon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(Leigh Francis)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24AE8C0-3181-EDFF-B782-1F64399158AE}"/>
              </a:ext>
            </a:extLst>
          </p:cNvPr>
          <p:cNvSpPr txBox="1"/>
          <p:nvPr/>
        </p:nvSpPr>
        <p:spPr>
          <a:xfrm>
            <a:off x="5185422" y="4607696"/>
            <a:ext cx="2162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Simon Cowell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8EB91F3-FDD3-7C16-6794-79841D490BED}"/>
              </a:ext>
            </a:extLst>
          </p:cNvPr>
          <p:cNvSpPr txBox="1"/>
          <p:nvPr/>
        </p:nvSpPr>
        <p:spPr>
          <a:xfrm>
            <a:off x="2645375" y="4607696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Johnny Depp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7AF571-B9DA-6446-1EE1-FE66A1E64FDA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8148D4-DCD9-B745-9A66-A8FC5AB3509E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76080F9-1F70-C514-55D6-68B0A718F8F9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32CD5D6-035B-414D-AD58-99D429BCFF86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1F5E12E-4027-7F20-818C-D2D02E55CF95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07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Chron-illogical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Sort the 3 clues into chronological order</a:t>
            </a:r>
          </a:p>
          <a:p>
            <a:pPr algn="l"/>
            <a:r>
              <a:rPr lang="en-US" b="1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points for the correct answer, e.g. C B A</a:t>
            </a:r>
          </a:p>
          <a:p>
            <a:pPr algn="l"/>
            <a:r>
              <a:rPr lang="en-US" dirty="0">
                <a:solidFill>
                  <a:schemeClr val="accent2"/>
                </a:solidFill>
              </a:rPr>
              <a:t>Questions: </a:t>
            </a:r>
            <a:r>
              <a:rPr lang="en-US" b="1" dirty="0">
                <a:solidFill>
                  <a:schemeClr val="accent2"/>
                </a:solidFill>
              </a:rPr>
              <a:t>6</a:t>
            </a:r>
            <a:r>
              <a:rPr lang="en-US" dirty="0">
                <a:solidFill>
                  <a:schemeClr val="accent2"/>
                </a:solidFill>
              </a:rPr>
              <a:t>	Total Points: </a:t>
            </a:r>
            <a:r>
              <a:rPr lang="en-US" b="1" dirty="0">
                <a:solidFill>
                  <a:schemeClr val="accent2"/>
                </a:solidFill>
              </a:rPr>
              <a:t>12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B9472-D73A-E81E-E9C8-88BAEADA2B9A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F8C80D-84D7-D29F-8AF6-B7E0856B2751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9803828-85BC-A081-64E9-09CD78BB33B0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26092C9-C0C4-6512-696C-914A266D9BDF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85D498-7842-B64E-9829-C733BA6FFBF8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FCBE9483-07AC-B2BC-999D-C1AE80254761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06961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170" y="2536358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385" y="2598279"/>
            <a:ext cx="2162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Collapse of the Berlin Wall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304" y="152109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89411"/>
            <a:ext cx="10396882" cy="1151965"/>
          </a:xfrm>
        </p:spPr>
        <p:txBody>
          <a:bodyPr/>
          <a:lstStyle/>
          <a:p>
            <a:r>
              <a:rPr lang="en-GB" dirty="0" err="1"/>
              <a:t>Chron</a:t>
            </a:r>
            <a:r>
              <a:rPr lang="en-GB" dirty="0"/>
              <a:t>-illogical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0135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101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98" y="210528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063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3029" y="207575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4863" y="2598279"/>
            <a:ext cx="2162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Falklands War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2645" y="2598279"/>
            <a:ext cx="226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Mandela becomes president of South Africa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2423114E-F208-3E2B-6F8F-D28EA466FA7F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1672327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170" y="2536358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385" y="2598279"/>
            <a:ext cx="2162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Black Death arrived in England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304" y="152109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89411"/>
            <a:ext cx="10396882" cy="1151965"/>
          </a:xfrm>
        </p:spPr>
        <p:txBody>
          <a:bodyPr/>
          <a:lstStyle/>
          <a:p>
            <a:r>
              <a:rPr lang="en-GB" dirty="0" err="1"/>
              <a:t>Chron</a:t>
            </a:r>
            <a:r>
              <a:rPr lang="en-GB" dirty="0"/>
              <a:t>-illogical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0135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101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98" y="210528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063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3029" y="207575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4863" y="2598279"/>
            <a:ext cx="225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Darwin’s “On the Origin of Species”</a:t>
            </a: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published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2645" y="2598279"/>
            <a:ext cx="226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known sighting of the dodo bird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4641E7DA-0B01-C16D-FE58-0436D0B669A4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6410272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170" y="2536358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385" y="2598279"/>
            <a:ext cx="2162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Japanese attack Pearl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Harbor</a:t>
            </a:r>
            <a:endParaRPr lang="en-GB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304" y="152109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89411"/>
            <a:ext cx="10396882" cy="1151965"/>
          </a:xfrm>
        </p:spPr>
        <p:txBody>
          <a:bodyPr/>
          <a:lstStyle/>
          <a:p>
            <a:r>
              <a:rPr lang="en-GB" dirty="0" err="1"/>
              <a:t>Chron</a:t>
            </a:r>
            <a:r>
              <a:rPr lang="en-GB" dirty="0"/>
              <a:t>-illogical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0135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101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98" y="210528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063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3029" y="207575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4863" y="2598279"/>
            <a:ext cx="2177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 Curie </a:t>
            </a: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becomes the first woman to win a Nobel Prize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2645" y="2598279"/>
            <a:ext cx="226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Sinking of the Titanic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D1ECB467-C7DB-813F-A48E-2126A938126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0124191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170" y="2536358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385" y="2598279"/>
            <a:ext cx="2162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of the Great Fire of London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304" y="152109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89411"/>
            <a:ext cx="10396882" cy="1151965"/>
          </a:xfrm>
        </p:spPr>
        <p:txBody>
          <a:bodyPr/>
          <a:lstStyle/>
          <a:p>
            <a:r>
              <a:rPr lang="en-GB" dirty="0" err="1"/>
              <a:t>Chron</a:t>
            </a:r>
            <a:r>
              <a:rPr lang="en-GB" dirty="0"/>
              <a:t>-illogical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0135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101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98" y="210528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063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3029" y="207575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4863" y="2598279"/>
            <a:ext cx="2177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Spanish Armada sets sail for England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2645" y="2598279"/>
            <a:ext cx="226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 of American Independence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10435863-8D36-025C-269E-FC3F061B27B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4122603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170" y="2536358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385" y="2598279"/>
            <a:ext cx="2162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Assassination of President Kennedy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304" y="152109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89411"/>
            <a:ext cx="10396882" cy="1151965"/>
          </a:xfrm>
        </p:spPr>
        <p:txBody>
          <a:bodyPr/>
          <a:lstStyle/>
          <a:p>
            <a:r>
              <a:rPr lang="en-GB" dirty="0" err="1"/>
              <a:t>Chron</a:t>
            </a:r>
            <a:r>
              <a:rPr lang="en-GB" dirty="0"/>
              <a:t>-illogical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0135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101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98" y="210528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063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3029" y="207575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4863" y="2598279"/>
            <a:ext cx="2177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first lands on the moon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2645" y="2598279"/>
            <a:ext cx="226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 Edmund Hillary reaches the summit of Mt. Everest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43287C2A-2CFF-A530-38CD-09825922D0EA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6959938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170" y="2536358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879" y="2598279"/>
            <a:ext cx="2304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Friday Agreement signed in Northern Ireland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304" y="152109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89411"/>
            <a:ext cx="10396882" cy="1151965"/>
          </a:xfrm>
        </p:spPr>
        <p:txBody>
          <a:bodyPr/>
          <a:lstStyle/>
          <a:p>
            <a:r>
              <a:rPr lang="en-GB" dirty="0" err="1"/>
              <a:t>Chron</a:t>
            </a:r>
            <a:r>
              <a:rPr lang="en-GB" dirty="0"/>
              <a:t>-illogical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0135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101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98" y="210528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063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3029" y="207575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4863" y="2598279"/>
            <a:ext cx="2177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Chernobyl</a:t>
            </a: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disaster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7808" y="2598279"/>
            <a:ext cx="2342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Margaret Thatcher becomes Prime Minister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76950563-4D3A-E041-EB33-11AAA2E31D3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3103253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327496" cy="1646302"/>
          </a:xfrm>
        </p:spPr>
        <p:txBody>
          <a:bodyPr/>
          <a:lstStyle/>
          <a:p>
            <a:pPr algn="l"/>
            <a:r>
              <a:rPr lang="en-GB" dirty="0"/>
              <a:t>Chron-illogical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Sort the 3 clues into chronological order</a:t>
            </a:r>
          </a:p>
          <a:p>
            <a:pPr algn="l"/>
            <a:r>
              <a:rPr lang="en-US" b="1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points for the correct answer, e.g. C B A</a:t>
            </a:r>
          </a:p>
          <a:p>
            <a:pPr algn="l"/>
            <a:r>
              <a:rPr lang="en-US" dirty="0">
                <a:solidFill>
                  <a:schemeClr val="accent2"/>
                </a:solidFill>
              </a:rPr>
              <a:t>Questions: </a:t>
            </a:r>
            <a:r>
              <a:rPr lang="en-US" b="1" dirty="0">
                <a:solidFill>
                  <a:schemeClr val="accent2"/>
                </a:solidFill>
              </a:rPr>
              <a:t>6</a:t>
            </a:r>
            <a:r>
              <a:rPr lang="en-US" dirty="0">
                <a:solidFill>
                  <a:schemeClr val="accent2"/>
                </a:solidFill>
              </a:rPr>
              <a:t>	Total Points: </a:t>
            </a:r>
            <a:r>
              <a:rPr lang="en-US" b="1" dirty="0">
                <a:solidFill>
                  <a:schemeClr val="accent2"/>
                </a:solidFill>
              </a:rPr>
              <a:t>12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B9472-D73A-E81E-E9C8-88BAEADA2B9A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F8C80D-84D7-D29F-8AF6-B7E0856B2751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9803828-85BC-A081-64E9-09CD78BB33B0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26092C9-C0C4-6512-696C-914A266D9BDF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85D498-7842-B64E-9829-C733BA6FFBF8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7F8B8316-E1F1-3104-6237-30CAD2B1DCF6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124153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170" y="2536358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385" y="2598279"/>
            <a:ext cx="2162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Falklands War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304" y="152109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89411"/>
            <a:ext cx="10396882" cy="1151965"/>
          </a:xfrm>
        </p:spPr>
        <p:txBody>
          <a:bodyPr/>
          <a:lstStyle/>
          <a:p>
            <a:r>
              <a:rPr lang="en-GB" dirty="0" err="1"/>
              <a:t>Chron</a:t>
            </a:r>
            <a:r>
              <a:rPr lang="en-GB" dirty="0"/>
              <a:t>-illogical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0135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101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98" y="210528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063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3029" y="207575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5884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4863" y="2598279"/>
            <a:ext cx="2162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Collapse of the Berlin Wall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362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2645" y="2598279"/>
            <a:ext cx="226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Mandela becomes president of South Africa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6144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1994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A1968A13-ACB6-E27B-C98F-B5D1CF99DC99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2EC4AD-4F54-EB2B-626B-0A28329CC3BC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D274B5-A300-433D-839E-1EF054F9C6CC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B273F38-BAC6-62EB-5BC2-7BEB677B2E67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1AFAACD-6056-ABCF-091C-F6803072AA14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50B8FE8-FBA9-798A-EE85-853490271C93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00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170" y="2536358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385" y="2598279"/>
            <a:ext cx="2162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Black Death arrived in England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304" y="152109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89411"/>
            <a:ext cx="10396882" cy="1151965"/>
          </a:xfrm>
        </p:spPr>
        <p:txBody>
          <a:bodyPr/>
          <a:lstStyle/>
          <a:p>
            <a:r>
              <a:rPr lang="en-GB" dirty="0" err="1"/>
              <a:t>Chron</a:t>
            </a:r>
            <a:r>
              <a:rPr lang="en-GB" dirty="0"/>
              <a:t>-illogical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0135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101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98" y="210528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063" y="207575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3029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5884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4863" y="2598279"/>
            <a:ext cx="2177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known sighting of the dodo bird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362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2645" y="2598279"/>
            <a:ext cx="226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Darwin’s “On the Origin of Species”</a:t>
            </a: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published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6144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1859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2174432E-F621-47F4-C7CD-08D696F79E3A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681091-0B64-8EF0-91E0-052030703DCB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DFF988-F759-4ECA-E6AE-E53C3BD7BE42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D0CB73-650F-9685-1F60-993B0503BB39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B9FA28C-00AC-29AD-991C-018836C0B3C7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386695B-E442-05FE-D026-F4DD172ECC56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53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4800" dirty="0"/>
              <a:t>Trivia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1 point for the correct answer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10</a:t>
            </a:r>
            <a:r>
              <a:rPr lang="en-GB" dirty="0"/>
              <a:t>	Total Points: </a:t>
            </a:r>
            <a:r>
              <a:rPr lang="en-GB" b="1" dirty="0"/>
              <a:t>10</a:t>
            </a:r>
            <a:endParaRPr lang="en-GB" dirty="0"/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431B9376-5FA0-9EC4-8939-B76E208513BE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7DE9E5-4999-A3D7-F55A-0E2DF2202D4F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0F3FB7-CB04-9C50-A809-F79A1F3DE20B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D0C8A4E-7C47-BD7C-B142-26955780C661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7DDBB2C-39E2-B49B-ED26-AAD78699C804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145815E-6765-2772-7B6A-EBD65ADC9FD9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72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170" y="2536358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385" y="2598279"/>
            <a:ext cx="2162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 Curie </a:t>
            </a: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becomes the first woman to win a Nobel Prize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304" y="152109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89411"/>
            <a:ext cx="10396882" cy="1151965"/>
          </a:xfrm>
        </p:spPr>
        <p:txBody>
          <a:bodyPr/>
          <a:lstStyle/>
          <a:p>
            <a:r>
              <a:rPr lang="en-GB" dirty="0" err="1"/>
              <a:t>Chron</a:t>
            </a:r>
            <a:r>
              <a:rPr lang="en-GB" dirty="0"/>
              <a:t>-illogical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0135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101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98" y="210528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063" y="207575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3029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5884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4863" y="2598279"/>
            <a:ext cx="2177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Sinking of the Titanic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362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2645" y="2598279"/>
            <a:ext cx="226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Japanese attack Pearl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Harbor</a:t>
            </a:r>
            <a:endParaRPr lang="en-GB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6144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1941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C19362A9-99D3-C1BC-0990-5372B194CD93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AC91F2-1B66-0035-C64F-74C67D729C74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954CD5-8B05-5789-4E24-48D04B786676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826989A-D620-4B5D-89D3-C93B1F2C11A9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8C88E1B-CA09-0381-E9A2-3D6C3DAD0207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E72F5EA-48FD-713E-CDC4-4D5E15B40828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19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170" y="2536358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385" y="2598279"/>
            <a:ext cx="2162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Spanish Armada sets sail for England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304" y="152109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89411"/>
            <a:ext cx="10396882" cy="1151965"/>
          </a:xfrm>
        </p:spPr>
        <p:txBody>
          <a:bodyPr/>
          <a:lstStyle/>
          <a:p>
            <a:r>
              <a:rPr lang="en-GB" dirty="0" err="1"/>
              <a:t>Chron</a:t>
            </a:r>
            <a:r>
              <a:rPr lang="en-GB" dirty="0"/>
              <a:t>-illogical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0135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101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98" y="210528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063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3029" y="207575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5884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4863" y="2598279"/>
            <a:ext cx="2177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of the Great Fire of London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362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2645" y="2598279"/>
            <a:ext cx="226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 of American Independence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6144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1776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1C854285-369D-236B-D436-CB9F94C32590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C41E9E-C9E3-9749-E85D-8C4C4CA87994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353978-304E-EED0-0232-5741170425FC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0145200-1480-E892-12A4-6CA33B1918D8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DB93F3F-2230-5B81-32C6-73A3FFCD07A3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8B1DA8C-271E-DA1A-BD44-97B872B152D8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46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170" y="2536358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2385" y="2598279"/>
            <a:ext cx="2162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 Edmund Hillary reaches the summit of Mt. Everest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304" y="152109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89411"/>
            <a:ext cx="10396882" cy="1151965"/>
          </a:xfrm>
        </p:spPr>
        <p:txBody>
          <a:bodyPr/>
          <a:lstStyle/>
          <a:p>
            <a:r>
              <a:rPr lang="en-GB" dirty="0" err="1"/>
              <a:t>Chron</a:t>
            </a:r>
            <a:r>
              <a:rPr lang="en-GB" dirty="0"/>
              <a:t>-illogical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0135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101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98" y="210528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063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3029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5884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4863" y="2598279"/>
            <a:ext cx="2177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Assassination of President Kennedy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362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2645" y="2598279"/>
            <a:ext cx="226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first lands on the moon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6144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1969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A02B638C-55A5-46B6-699F-6C6F02A86D25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ACEF6C-8E01-9045-9AB5-F890F814AF99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A2E8F0-FC9D-6E67-E7AA-BAE54FDDEDC8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F6E05F7-DA81-383E-3F3A-284ECD7065FC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C0CC04C-FDE0-DEF1-B476-99FF26C6341B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477B748-9C1D-1487-D076-7480B9A61BB6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39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170" y="2536358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879" y="2598279"/>
            <a:ext cx="2304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Margaret Thatcher becomes Prime Minister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304" y="152109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89411"/>
            <a:ext cx="10396882" cy="1151965"/>
          </a:xfrm>
        </p:spPr>
        <p:txBody>
          <a:bodyPr/>
          <a:lstStyle/>
          <a:p>
            <a:r>
              <a:rPr lang="en-GB" dirty="0" err="1"/>
              <a:t>Chron</a:t>
            </a:r>
            <a:r>
              <a:rPr lang="en-GB" dirty="0"/>
              <a:t>-illogical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0135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101" y="2536357"/>
            <a:ext cx="2304044" cy="221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098" y="210528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063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3029" y="20757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5884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4863" y="2598279"/>
            <a:ext cx="2177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Chernobyl</a:t>
            </a: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disaster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362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49100" y="2598279"/>
            <a:ext cx="2342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Friday Agreement signed in Northern Ireland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6143" y="4301519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1998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0B79E51B-8BA2-D0C8-C2B8-7195177F6BB4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bg1"/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00821F-CB91-0C5E-D121-0945A4416AFE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1BCFF5-C46E-6269-8DC6-A0E81C9527A2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E19E248-CD92-8B50-5A9B-92AA0E014554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801D5A8-BB80-7792-8769-F7E55748673F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25AE36C-9575-F4BC-0052-73CBB89A2107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81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4800" dirty="0"/>
              <a:t>Wipeout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4546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Write down one answer to the category</a:t>
            </a:r>
          </a:p>
          <a:p>
            <a:pPr algn="l"/>
            <a:r>
              <a:rPr lang="en-GB" b="1" dirty="0"/>
              <a:t>2</a:t>
            </a:r>
            <a:r>
              <a:rPr lang="en-GB" dirty="0"/>
              <a:t> points if answer is correct </a:t>
            </a:r>
            <a:r>
              <a:rPr lang="en-GB" u="sng" dirty="0"/>
              <a:t>and</a:t>
            </a:r>
            <a:r>
              <a:rPr lang="en-GB" dirty="0"/>
              <a:t> unique (no one else wrote it down)</a:t>
            </a:r>
          </a:p>
          <a:p>
            <a:pPr algn="l"/>
            <a:r>
              <a:rPr lang="en-GB" dirty="0"/>
              <a:t>Questions: </a:t>
            </a:r>
            <a:r>
              <a:rPr lang="en-GB" b="1" dirty="0"/>
              <a:t>5</a:t>
            </a:r>
            <a:r>
              <a:rPr lang="en-GB" dirty="0"/>
              <a:t>	Total Points: </a:t>
            </a:r>
            <a:r>
              <a:rPr lang="en-GB" b="1" dirty="0"/>
              <a:t>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D9E77F-B162-661D-E970-36D6582EE9DF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0930F4-A43F-0B46-D505-7B40031A536D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3C6B7A-5019-8B97-230F-F6A31981A7FD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BAFA0-077D-0EAC-6083-51EAD1E3D5F2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1D6016D-13E6-FBCC-AF1A-6C839036854B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C1D8D13F-B567-7969-0205-A7F58F08269E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7309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First Name of Strictly winning professional dancer up to series 17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39F3A2-C438-B704-492B-C03E4887D6AA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76B730-601E-8AC8-B054-97447D174C08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DB43A8F-2D33-9C7F-2FFC-8A9E757E2F62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380C531-C2E4-2910-1F04-AF2EB3352B90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832175C-BCA7-61F4-BA16-0C5180E9C430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0AC0CB96-43B5-52CE-CFE9-0DAB57C529A4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7027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First Name of Strictly winning professional dancer up to series 17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39A481C-42E0-4401-D048-6215989A0EC7}"/>
              </a:ext>
            </a:extLst>
          </p:cNvPr>
          <p:cNvSpPr txBox="1">
            <a:spLocks/>
          </p:cNvSpPr>
          <p:nvPr/>
        </p:nvSpPr>
        <p:spPr>
          <a:xfrm>
            <a:off x="1507067" y="3600449"/>
            <a:ext cx="7766936" cy="269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Time’s up!</a:t>
            </a: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player/team should now reveal their answer to the group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Any duplicates score zero points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Correct answers shown next…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4AC778-A0BC-FDBE-0CC0-77399EE12092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AF4E9-637E-0CC3-720C-A3AA4763539F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958B133-9CD6-557C-CA64-9BDACB1FE380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110BC4A-64E4-F27C-A132-B63B4583205F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CD323F-E57B-8ABB-B52B-C1F3CF8CDB34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347FBF18-2394-B88D-EE40-9EA85F8E374C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84131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First Name of Strictly winning professional dancer up to series 17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2098F-6B53-DA37-B8EA-7A0BB71546EC}"/>
              </a:ext>
            </a:extLst>
          </p:cNvPr>
          <p:cNvSpPr txBox="1"/>
          <p:nvPr/>
        </p:nvSpPr>
        <p:spPr>
          <a:xfrm>
            <a:off x="1300163" y="5854181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points if answer is correct </a:t>
            </a:r>
            <a:r>
              <a:rPr lang="en-GB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unique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E6A3E-2DF9-813E-71E4-A599920CB213}"/>
              </a:ext>
            </a:extLst>
          </p:cNvPr>
          <p:cNvSpPr txBox="1"/>
          <p:nvPr/>
        </p:nvSpPr>
        <p:spPr>
          <a:xfrm>
            <a:off x="1210491" y="3345442"/>
            <a:ext cx="1985147" cy="230832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2"/>
                </a:solidFill>
              </a:rPr>
              <a:t>Aliona</a:t>
            </a:r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2"/>
                </a:solidFill>
              </a:rPr>
              <a:t>Aljaž</a:t>
            </a:r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Artem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Brendan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Camilla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Darren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Flavia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Joanne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76FA3-5BE1-3B97-4D3D-483F9599F904}"/>
              </a:ext>
            </a:extLst>
          </p:cNvPr>
          <p:cNvSpPr txBox="1"/>
          <p:nvPr/>
        </p:nvSpPr>
        <p:spPr>
          <a:xfrm>
            <a:off x="3457967" y="3345442"/>
            <a:ext cx="2347522" cy="258532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2"/>
                </a:solidFill>
              </a:rPr>
              <a:t>Karen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2"/>
                </a:solidFill>
              </a:rPr>
              <a:t>Katya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2"/>
                </a:solidFill>
              </a:rPr>
              <a:t>Kevin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2"/>
                </a:solidFill>
              </a:rPr>
              <a:t>Lilia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2"/>
                </a:solidFill>
              </a:rPr>
              <a:t>Matthew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2"/>
                </a:solidFill>
              </a:rPr>
              <a:t>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2"/>
                </a:solidFill>
              </a:rPr>
              <a:t>Oti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2"/>
                </a:solidFill>
              </a:rPr>
              <a:t>Pasha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4BDF0-5EC2-7157-1AB0-64B467A5C27F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1CF956-2CCC-CCAC-FE0F-0356E6D2242D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AFC140-B4B4-E307-5F76-8ADC1ACE7F35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BF3DED1-7883-7845-D1C4-7E5EBAA5D3D0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49D867C-4599-DE87-CCAA-7F4868E1243A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4E70DBE7-75B2-BA0D-01A1-D6CE02B2FA5C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24114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39F3A2-C438-B704-492B-C03E4887D6AA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76B730-601E-8AC8-B054-97447D174C08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DB43A8F-2D33-9C7F-2FFC-8A9E757E2F62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380C531-C2E4-2910-1F04-AF2EB3352B90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832175C-BCA7-61F4-BA16-0C5180E9C430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7F7C8-743A-1180-C61D-70E8BB411339}"/>
              </a:ext>
            </a:extLst>
          </p:cNvPr>
          <p:cNvSpPr txBox="1"/>
          <p:nvPr/>
        </p:nvSpPr>
        <p:spPr>
          <a:xfrm>
            <a:off x="1445879" y="1930401"/>
            <a:ext cx="665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First name of a character to appear in every season of Modern Family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14F6FED2-1ED2-A495-E7DD-20ECA2AE548B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71502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39A481C-42E0-4401-D048-6215989A0EC7}"/>
              </a:ext>
            </a:extLst>
          </p:cNvPr>
          <p:cNvSpPr txBox="1">
            <a:spLocks/>
          </p:cNvSpPr>
          <p:nvPr/>
        </p:nvSpPr>
        <p:spPr>
          <a:xfrm>
            <a:off x="1507067" y="3600449"/>
            <a:ext cx="7766936" cy="269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Time’s up!</a:t>
            </a: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player/team should now reveal their answer to the group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Any duplicates score zero points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Correct answers shown next…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4AC778-A0BC-FDBE-0CC0-77399EE12092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AF4E9-637E-0CC3-720C-A3AA4763539F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958B133-9CD6-557C-CA64-9BDACB1FE380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110BC4A-64E4-F27C-A132-B63B4583205F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CD323F-E57B-8ABB-B52B-C1F3CF8CDB34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0EDC5-A185-5994-51D9-610F494420E2}"/>
              </a:ext>
            </a:extLst>
          </p:cNvPr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First name of a character to appear in every season of Modern Family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454AEA4B-686A-78AF-B8E2-6C99E5225C61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6750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colour are Daffy Duck’s feathers?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161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White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161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Black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161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Yellow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0CBABD41-C4BD-DE91-16A6-047800ECBFFE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FD5E56-B056-BC4A-0107-0BFFFC861F75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904745-1C6A-FC83-EB5C-2801F58B50BC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DCEC1E-13C6-82C6-55F8-57BC11A47C56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C493B5B-6339-C2DC-C50E-4A816EF3AF5D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8F7A9FC-A79D-3ADD-2649-3D40D7384628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36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2098F-6B53-DA37-B8EA-7A0BB71546EC}"/>
              </a:ext>
            </a:extLst>
          </p:cNvPr>
          <p:cNvSpPr txBox="1"/>
          <p:nvPr/>
        </p:nvSpPr>
        <p:spPr>
          <a:xfrm>
            <a:off x="1309688" y="5755221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points if answer is correct </a:t>
            </a:r>
            <a:r>
              <a:rPr lang="en-GB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unique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E6A3E-2DF9-813E-71E4-A599920CB213}"/>
              </a:ext>
            </a:extLst>
          </p:cNvPr>
          <p:cNvSpPr txBox="1"/>
          <p:nvPr/>
        </p:nvSpPr>
        <p:spPr>
          <a:xfrm>
            <a:off x="1210491" y="3345442"/>
            <a:ext cx="3032897" cy="203132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Alex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Cameron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Dylan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Gloria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Haley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76FA3-5BE1-3B97-4D3D-483F9599F904}"/>
              </a:ext>
            </a:extLst>
          </p:cNvPr>
          <p:cNvSpPr txBox="1"/>
          <p:nvPr/>
        </p:nvSpPr>
        <p:spPr>
          <a:xfrm>
            <a:off x="4334514" y="3345442"/>
            <a:ext cx="3286792" cy="203132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Jay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Lily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Luke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Manny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Mitchell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Phil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4BDF0-5EC2-7157-1AB0-64B467A5C27F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1CF956-2CCC-CCAC-FE0F-0356E6D2242D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AFC140-B4B4-E307-5F76-8ADC1ACE7F35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BF3DED1-7883-7845-D1C4-7E5EBAA5D3D0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49D867C-4599-DE87-CCAA-7F4868E1243A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5E604-5117-CF47-1579-D34CB44EB8D7}"/>
              </a:ext>
            </a:extLst>
          </p:cNvPr>
          <p:cNvSpPr txBox="1"/>
          <p:nvPr/>
        </p:nvSpPr>
        <p:spPr>
          <a:xfrm>
            <a:off x="1445879" y="1930401"/>
            <a:ext cx="652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First name of a character to appear in every season of Modern Family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1E09726A-2EF8-CA15-0ACD-0AC6AA9BE634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65795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879" y="1930401"/>
            <a:ext cx="673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Actors to have played either Q or M in a James Bond film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39F3A2-C438-B704-492B-C03E4887D6AA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76B730-601E-8AC8-B054-97447D174C08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DB43A8F-2D33-9C7F-2FFC-8A9E757E2F62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380C531-C2E4-2910-1F04-AF2EB3352B90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832175C-BCA7-61F4-BA16-0C5180E9C430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07786D61-E81F-EF95-A4F6-C969A75B9D98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5366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878" y="1930401"/>
            <a:ext cx="6645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Actors to have played either Q or M in a James Bond film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39A481C-42E0-4401-D048-6215989A0EC7}"/>
              </a:ext>
            </a:extLst>
          </p:cNvPr>
          <p:cNvSpPr txBox="1">
            <a:spLocks/>
          </p:cNvSpPr>
          <p:nvPr/>
        </p:nvSpPr>
        <p:spPr>
          <a:xfrm>
            <a:off x="1507067" y="3600449"/>
            <a:ext cx="7766936" cy="269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Time’s up!</a:t>
            </a: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player/team should now reveal their answer to the group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Any duplicates score zero points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Correct answers shown next…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4AC778-A0BC-FDBE-0CC0-77399EE12092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AF4E9-637E-0CC3-720C-A3AA4763539F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958B133-9CD6-557C-CA64-9BDACB1FE380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110BC4A-64E4-F27C-A132-B63B4583205F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CD323F-E57B-8ABB-B52B-C1F3CF8CDB34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B04431A-380B-F541-35EF-8E924090460E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02306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Wipeout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572" y="19304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3.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491" y="1720433"/>
            <a:ext cx="6971212" cy="11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5879" y="1930401"/>
            <a:ext cx="6772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Actors to have played either Q or M in a James Bond film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2098F-6B53-DA37-B8EA-7A0BB71546EC}"/>
              </a:ext>
            </a:extLst>
          </p:cNvPr>
          <p:cNvSpPr txBox="1"/>
          <p:nvPr/>
        </p:nvSpPr>
        <p:spPr>
          <a:xfrm>
            <a:off x="1357313" y="5739887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points if answer is correct </a:t>
            </a:r>
            <a:r>
              <a:rPr lang="en-GB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unique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E6A3E-2DF9-813E-71E4-A599920CB213}"/>
              </a:ext>
            </a:extLst>
          </p:cNvPr>
          <p:cNvSpPr txBox="1"/>
          <p:nvPr/>
        </p:nvSpPr>
        <p:spPr>
          <a:xfrm>
            <a:off x="1210491" y="3345442"/>
            <a:ext cx="4373752" cy="230832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Alec McCowen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Ben Whishaw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Bernard Lee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David Niven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Desmond Llewelyn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Edward Fox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Geoffrey Bayldon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4BDF0-5EC2-7157-1AB0-64B467A5C27F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1CF956-2CCC-CCAC-FE0F-0356E6D2242D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AFC140-B4B4-E307-5F76-8ADC1ACE7F35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BF3DED1-7883-7845-D1C4-7E5EBAA5D3D0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49D867C-4599-DE87-CCAA-7F4868E1243A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02EF8E-FB80-A39F-8B9F-8EE1AD9B58EF}"/>
              </a:ext>
            </a:extLst>
          </p:cNvPr>
          <p:cNvSpPr txBox="1"/>
          <p:nvPr/>
        </p:nvSpPr>
        <p:spPr>
          <a:xfrm>
            <a:off x="5790337" y="3345441"/>
            <a:ext cx="3615601" cy="175432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John Cleese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John Huston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Judi Dench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Peter Burton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Ralph Fiennes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Robert Brown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B377890C-E21F-D67C-D773-92072EB3FAC0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Wipeout</a:t>
            </a:r>
          </a:p>
        </p:txBody>
      </p:sp>
    </p:spTree>
    <p:extLst>
      <p:ext uri="{BB962C8B-B14F-4D97-AF65-F5344CB8AC3E}">
        <p14:creationId xmlns:p14="http://schemas.microsoft.com/office/powerpoint/2010/main" val="30290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Thanks for playing!</a:t>
            </a:r>
          </a:p>
        </p:txBody>
      </p:sp>
    </p:spTree>
    <p:extLst>
      <p:ext uri="{BB962C8B-B14F-4D97-AF65-F5344CB8AC3E}">
        <p14:creationId xmlns:p14="http://schemas.microsoft.com/office/powerpoint/2010/main" val="250598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491" y="1720433"/>
            <a:ext cx="3457303" cy="2747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800" dirty="0">
              <a:solidFill>
                <a:srgbClr val="5FCBEF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Trivia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879" y="1930401"/>
            <a:ext cx="3021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What is Scotland’s national animal?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572" y="1930400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858" y="1790304"/>
            <a:ext cx="161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A. Dragon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2858" y="2544358"/>
            <a:ext cx="161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B. Pony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858" y="3298412"/>
            <a:ext cx="161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C. Unicorn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F957814F-70A0-2A75-A731-BFF792F73264}"/>
              </a:ext>
            </a:extLst>
          </p:cNvPr>
          <p:cNvSpPr txBox="1">
            <a:spLocks/>
          </p:cNvSpPr>
          <p:nvPr/>
        </p:nvSpPr>
        <p:spPr>
          <a:xfrm>
            <a:off x="9652958" y="224534"/>
            <a:ext cx="2389517" cy="413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Celebrities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Trivia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Spelling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High-Low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Chron-illogical</a:t>
            </a:r>
          </a:p>
          <a:p>
            <a:r>
              <a:rPr lang="en-GB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Wipeout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325A45-A398-69E5-4830-7D6E3E54F94E}"/>
              </a:ext>
            </a:extLst>
          </p:cNvPr>
          <p:cNvSpPr/>
          <p:nvPr/>
        </p:nvSpPr>
        <p:spPr>
          <a:xfrm>
            <a:off x="10840665" y="4639627"/>
            <a:ext cx="725864" cy="127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4944FB-50FE-621C-71A0-50F4A24D3544}"/>
              </a:ext>
            </a:extLst>
          </p:cNvPr>
          <p:cNvSpPr/>
          <p:nvPr/>
        </p:nvSpPr>
        <p:spPr>
          <a:xfrm>
            <a:off x="10840665" y="4636311"/>
            <a:ext cx="725864" cy="127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5F4D11-0AAB-6556-8447-5687C921E3B4}"/>
              </a:ext>
            </a:extLst>
          </p:cNvPr>
          <p:cNvSpPr/>
          <p:nvPr/>
        </p:nvSpPr>
        <p:spPr>
          <a:xfrm rot="10800000">
            <a:off x="11307567" y="4897178"/>
            <a:ext cx="342507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  <a:gd name="connsiteX0" fmla="*/ 40850 w 342507"/>
              <a:gd name="connsiteY0" fmla="*/ 0 h 766714"/>
              <a:gd name="connsiteX1" fmla="*/ 0 w 342507"/>
              <a:gd name="connsiteY1" fmla="*/ 56561 h 766714"/>
              <a:gd name="connsiteX2" fmla="*/ 40849 w 342507"/>
              <a:gd name="connsiteY2" fmla="*/ 622170 h 766714"/>
              <a:gd name="connsiteX3" fmla="*/ 75415 w 342507"/>
              <a:gd name="connsiteY3" fmla="*/ 766714 h 766714"/>
              <a:gd name="connsiteX4" fmla="*/ 342507 w 342507"/>
              <a:gd name="connsiteY4" fmla="*/ 383357 h 766714"/>
              <a:gd name="connsiteX5" fmla="*/ 40850 w 342507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07" h="766714">
                <a:moveTo>
                  <a:pt x="40850" y="0"/>
                </a:moveTo>
                <a:lnTo>
                  <a:pt x="0" y="56561"/>
                </a:lnTo>
                <a:lnTo>
                  <a:pt x="40849" y="622170"/>
                </a:lnTo>
                <a:cubicBezTo>
                  <a:pt x="64940" y="632644"/>
                  <a:pt x="63893" y="718533"/>
                  <a:pt x="75415" y="766714"/>
                </a:cubicBezTo>
                <a:lnTo>
                  <a:pt x="342507" y="383357"/>
                </a:lnTo>
                <a:lnTo>
                  <a:pt x="40850" y="0"/>
                </a:lnTo>
                <a:close/>
              </a:path>
            </a:pathLst>
          </a:custGeom>
          <a:solidFill>
            <a:srgbClr val="1A8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4ABA72-F311-1E73-8599-F6D3A1D4264A}"/>
              </a:ext>
            </a:extLst>
          </p:cNvPr>
          <p:cNvSpPr/>
          <p:nvPr/>
        </p:nvSpPr>
        <p:spPr>
          <a:xfrm>
            <a:off x="10749539" y="4884914"/>
            <a:ext cx="351934" cy="766714"/>
          </a:xfrm>
          <a:custGeom>
            <a:avLst/>
            <a:gdLst>
              <a:gd name="connsiteX0" fmla="*/ 50277 w 351934"/>
              <a:gd name="connsiteY0" fmla="*/ 0 h 766714"/>
              <a:gd name="connsiteX1" fmla="*/ 9427 w 351934"/>
              <a:gd name="connsiteY1" fmla="*/ 56561 h 766714"/>
              <a:gd name="connsiteX2" fmla="*/ 0 w 351934"/>
              <a:gd name="connsiteY2" fmla="*/ 766714 h 766714"/>
              <a:gd name="connsiteX3" fmla="*/ 84842 w 351934"/>
              <a:gd name="connsiteY3" fmla="*/ 766714 h 766714"/>
              <a:gd name="connsiteX4" fmla="*/ 351934 w 351934"/>
              <a:gd name="connsiteY4" fmla="*/ 383357 h 766714"/>
              <a:gd name="connsiteX5" fmla="*/ 50277 w 351934"/>
              <a:gd name="connsiteY5" fmla="*/ 0 h 76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34" h="766714">
                <a:moveTo>
                  <a:pt x="50277" y="0"/>
                </a:moveTo>
                <a:lnTo>
                  <a:pt x="9427" y="56561"/>
                </a:lnTo>
                <a:lnTo>
                  <a:pt x="0" y="766714"/>
                </a:lnTo>
                <a:lnTo>
                  <a:pt x="84842" y="766714"/>
                </a:lnTo>
                <a:lnTo>
                  <a:pt x="351934" y="383357"/>
                </a:lnTo>
                <a:lnTo>
                  <a:pt x="50277" y="0"/>
                </a:lnTo>
                <a:close/>
              </a:path>
            </a:pathLst>
          </a:custGeom>
          <a:solidFill>
            <a:srgbClr val="3E9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ADF6A38-124D-6ECE-726A-0E102F5DF80E}"/>
              </a:ext>
            </a:extLst>
          </p:cNvPr>
          <p:cNvSpPr/>
          <p:nvPr/>
        </p:nvSpPr>
        <p:spPr>
          <a:xfrm>
            <a:off x="10684933" y="4533460"/>
            <a:ext cx="1041100" cy="1487377"/>
          </a:xfrm>
          <a:custGeom>
            <a:avLst/>
            <a:gdLst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71438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0" fmla="*/ 454938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54938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401285 w 1041100"/>
              <a:gd name="connsiteY1" fmla="*/ 802340 h 1487377"/>
              <a:gd name="connsiteX2" fmla="*/ 160471 w 1041100"/>
              <a:gd name="connsiteY2" fmla="*/ 1375603 h 1487377"/>
              <a:gd name="connsiteX3" fmla="*/ 878713 w 1041100"/>
              <a:gd name="connsiteY3" fmla="*/ 1375603 h 1487377"/>
              <a:gd name="connsiteX4" fmla="*/ 970152 w 1041100"/>
              <a:gd name="connsiteY4" fmla="*/ 1467044 h 1487377"/>
              <a:gd name="connsiteX5" fmla="*/ 878733 w 1041100"/>
              <a:gd name="connsiteY5" fmla="*/ 1375603 h 1487377"/>
              <a:gd name="connsiteX6" fmla="*/ 632264 w 1041100"/>
              <a:gd name="connsiteY6" fmla="*/ 807108 h 1487377"/>
              <a:gd name="connsiteX7" fmla="*/ 572075 w 1041100"/>
              <a:gd name="connsiteY7" fmla="*/ 753758 h 1487377"/>
              <a:gd name="connsiteX8" fmla="*/ 464463 w 1041100"/>
              <a:gd name="connsiteY8" fmla="*/ 753758 h 1487377"/>
              <a:gd name="connsiteX9" fmla="*/ 70948 w 1041100"/>
              <a:gd name="connsiteY9" fmla="*/ 20333 h 1487377"/>
              <a:gd name="connsiteX10" fmla="*/ 162367 w 1041100"/>
              <a:gd name="connsiteY10" fmla="*/ 111774 h 1487377"/>
              <a:gd name="connsiteX11" fmla="*/ 408836 w 1041100"/>
              <a:gd name="connsiteY11" fmla="*/ 680269 h 1487377"/>
              <a:gd name="connsiteX12" fmla="*/ 459531 w 1041100"/>
              <a:gd name="connsiteY12" fmla="*/ 735758 h 1487377"/>
              <a:gd name="connsiteX13" fmla="*/ 583800 w 1041100"/>
              <a:gd name="connsiteY13" fmla="*/ 735758 h 1487377"/>
              <a:gd name="connsiteX14" fmla="*/ 639815 w 1041100"/>
              <a:gd name="connsiteY14" fmla="*/ 685037 h 1487377"/>
              <a:gd name="connsiteX15" fmla="*/ 880629 w 1041100"/>
              <a:gd name="connsiteY15" fmla="*/ 111774 h 1487377"/>
              <a:gd name="connsiteX16" fmla="*/ 162387 w 1041100"/>
              <a:gd name="connsiteY16" fmla="*/ 111774 h 1487377"/>
              <a:gd name="connsiteX17" fmla="*/ 70948 w 1041100"/>
              <a:gd name="connsiteY17" fmla="*/ 20333 h 1487377"/>
              <a:gd name="connsiteX18" fmla="*/ 0 w 1041100"/>
              <a:gd name="connsiteY18" fmla="*/ 0 h 1487377"/>
              <a:gd name="connsiteX19" fmla="*/ 1041100 w 1041100"/>
              <a:gd name="connsiteY19" fmla="*/ 0 h 1487377"/>
              <a:gd name="connsiteX20" fmla="*/ 1041100 w 1041100"/>
              <a:gd name="connsiteY20" fmla="*/ 111606 h 1487377"/>
              <a:gd name="connsiteX21" fmla="*/ 992737 w 1041100"/>
              <a:gd name="connsiteY21" fmla="*/ 111606 h 1487377"/>
              <a:gd name="connsiteX22" fmla="*/ 680408 w 1041100"/>
              <a:gd name="connsiteY22" fmla="*/ 743688 h 1487377"/>
              <a:gd name="connsiteX23" fmla="*/ 622634 w 1041100"/>
              <a:gd name="connsiteY23" fmla="*/ 743688 h 1487377"/>
              <a:gd name="connsiteX24" fmla="*/ 622634 w 1041100"/>
              <a:gd name="connsiteY24" fmla="*/ 743689 h 1487377"/>
              <a:gd name="connsiteX25" fmla="*/ 678547 w 1041100"/>
              <a:gd name="connsiteY25" fmla="*/ 743689 h 1487377"/>
              <a:gd name="connsiteX26" fmla="*/ 990878 w 1041100"/>
              <a:gd name="connsiteY26" fmla="*/ 1375771 h 1487377"/>
              <a:gd name="connsiteX27" fmla="*/ 1041100 w 1041100"/>
              <a:gd name="connsiteY27" fmla="*/ 1375771 h 1487377"/>
              <a:gd name="connsiteX28" fmla="*/ 1041100 w 1041100"/>
              <a:gd name="connsiteY28" fmla="*/ 1487377 h 1487377"/>
              <a:gd name="connsiteX29" fmla="*/ 0 w 1041100"/>
              <a:gd name="connsiteY29" fmla="*/ 1487377 h 1487377"/>
              <a:gd name="connsiteX30" fmla="*/ 0 w 1041100"/>
              <a:gd name="connsiteY30" fmla="*/ 1375771 h 1487377"/>
              <a:gd name="connsiteX31" fmla="*/ 48363 w 1041100"/>
              <a:gd name="connsiteY31" fmla="*/ 1375771 h 1487377"/>
              <a:gd name="connsiteX32" fmla="*/ 360692 w 1041100"/>
              <a:gd name="connsiteY32" fmla="*/ 743689 h 1487377"/>
              <a:gd name="connsiteX33" fmla="*/ 416540 w 1041100"/>
              <a:gd name="connsiteY33" fmla="*/ 743689 h 1487377"/>
              <a:gd name="connsiteX34" fmla="*/ 416540 w 1041100"/>
              <a:gd name="connsiteY34" fmla="*/ 743688 h 1487377"/>
              <a:gd name="connsiteX35" fmla="*/ 362553 w 1041100"/>
              <a:gd name="connsiteY35" fmla="*/ 743688 h 1487377"/>
              <a:gd name="connsiteX36" fmla="*/ 50222 w 1041100"/>
              <a:gd name="connsiteY36" fmla="*/ 111606 h 1487377"/>
              <a:gd name="connsiteX37" fmla="*/ 0 w 1041100"/>
              <a:gd name="connsiteY37" fmla="*/ 111606 h 1487377"/>
              <a:gd name="connsiteX38" fmla="*/ 0 w 1041100"/>
              <a:gd name="connsiteY38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2075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3800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70948 w 1041100"/>
              <a:gd name="connsiteY8" fmla="*/ 203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70948 w 1041100"/>
              <a:gd name="connsiteY16" fmla="*/ 203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363841 w 1041100"/>
              <a:gd name="connsiteY8" fmla="*/ 210833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363841 w 1041100"/>
              <a:gd name="connsiteY16" fmla="*/ 210833 h 1487377"/>
              <a:gd name="connsiteX17" fmla="*/ 0 w 1041100"/>
              <a:gd name="connsiteY17" fmla="*/ 0 h 1487377"/>
              <a:gd name="connsiteX18" fmla="*/ 1041100 w 1041100"/>
              <a:gd name="connsiteY18" fmla="*/ 0 h 1487377"/>
              <a:gd name="connsiteX19" fmla="*/ 1041100 w 1041100"/>
              <a:gd name="connsiteY19" fmla="*/ 111606 h 1487377"/>
              <a:gd name="connsiteX20" fmla="*/ 992737 w 1041100"/>
              <a:gd name="connsiteY20" fmla="*/ 111606 h 1487377"/>
              <a:gd name="connsiteX21" fmla="*/ 680408 w 1041100"/>
              <a:gd name="connsiteY21" fmla="*/ 743688 h 1487377"/>
              <a:gd name="connsiteX22" fmla="*/ 622634 w 1041100"/>
              <a:gd name="connsiteY22" fmla="*/ 743688 h 1487377"/>
              <a:gd name="connsiteX23" fmla="*/ 622634 w 1041100"/>
              <a:gd name="connsiteY23" fmla="*/ 743689 h 1487377"/>
              <a:gd name="connsiteX24" fmla="*/ 678547 w 1041100"/>
              <a:gd name="connsiteY24" fmla="*/ 743689 h 1487377"/>
              <a:gd name="connsiteX25" fmla="*/ 990878 w 1041100"/>
              <a:gd name="connsiteY25" fmla="*/ 1375771 h 1487377"/>
              <a:gd name="connsiteX26" fmla="*/ 1041100 w 1041100"/>
              <a:gd name="connsiteY26" fmla="*/ 1375771 h 1487377"/>
              <a:gd name="connsiteX27" fmla="*/ 1041100 w 1041100"/>
              <a:gd name="connsiteY27" fmla="*/ 1487377 h 1487377"/>
              <a:gd name="connsiteX28" fmla="*/ 0 w 1041100"/>
              <a:gd name="connsiteY28" fmla="*/ 1487377 h 1487377"/>
              <a:gd name="connsiteX29" fmla="*/ 0 w 1041100"/>
              <a:gd name="connsiteY29" fmla="*/ 1375771 h 1487377"/>
              <a:gd name="connsiteX30" fmla="*/ 48363 w 1041100"/>
              <a:gd name="connsiteY30" fmla="*/ 1375771 h 1487377"/>
              <a:gd name="connsiteX31" fmla="*/ 360692 w 1041100"/>
              <a:gd name="connsiteY31" fmla="*/ 743689 h 1487377"/>
              <a:gd name="connsiteX32" fmla="*/ 416540 w 1041100"/>
              <a:gd name="connsiteY32" fmla="*/ 743689 h 1487377"/>
              <a:gd name="connsiteX33" fmla="*/ 416540 w 1041100"/>
              <a:gd name="connsiteY33" fmla="*/ 743688 h 1487377"/>
              <a:gd name="connsiteX34" fmla="*/ 362553 w 1041100"/>
              <a:gd name="connsiteY34" fmla="*/ 743688 h 1487377"/>
              <a:gd name="connsiteX35" fmla="*/ 50222 w 1041100"/>
              <a:gd name="connsiteY35" fmla="*/ 111606 h 1487377"/>
              <a:gd name="connsiteX36" fmla="*/ 0 w 1041100"/>
              <a:gd name="connsiteY36" fmla="*/ 111606 h 1487377"/>
              <a:gd name="connsiteX37" fmla="*/ 0 w 1041100"/>
              <a:gd name="connsiteY37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79037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76838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90878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  <a:gd name="connsiteX0" fmla="*/ 464463 w 1041100"/>
              <a:gd name="connsiteY0" fmla="*/ 753758 h 1487377"/>
              <a:gd name="connsiteX1" fmla="*/ 160471 w 1041100"/>
              <a:gd name="connsiteY1" fmla="*/ 1375603 h 1487377"/>
              <a:gd name="connsiteX2" fmla="*/ 878713 w 1041100"/>
              <a:gd name="connsiteY2" fmla="*/ 1375603 h 1487377"/>
              <a:gd name="connsiteX3" fmla="*/ 970152 w 1041100"/>
              <a:gd name="connsiteY3" fmla="*/ 1467044 h 1487377"/>
              <a:gd name="connsiteX4" fmla="*/ 878733 w 1041100"/>
              <a:gd name="connsiteY4" fmla="*/ 1375603 h 1487377"/>
              <a:gd name="connsiteX5" fmla="*/ 632264 w 1041100"/>
              <a:gd name="connsiteY5" fmla="*/ 807108 h 1487377"/>
              <a:gd name="connsiteX6" fmla="*/ 588744 w 1041100"/>
              <a:gd name="connsiteY6" fmla="*/ 753758 h 1487377"/>
              <a:gd name="connsiteX7" fmla="*/ 464463 w 1041100"/>
              <a:gd name="connsiteY7" fmla="*/ 753758 h 1487377"/>
              <a:gd name="connsiteX8" fmla="*/ 162387 w 1041100"/>
              <a:gd name="connsiteY8" fmla="*/ 111774 h 1487377"/>
              <a:gd name="connsiteX9" fmla="*/ 162367 w 1041100"/>
              <a:gd name="connsiteY9" fmla="*/ 111774 h 1487377"/>
              <a:gd name="connsiteX10" fmla="*/ 408836 w 1041100"/>
              <a:gd name="connsiteY10" fmla="*/ 680269 h 1487377"/>
              <a:gd name="connsiteX11" fmla="*/ 459531 w 1041100"/>
              <a:gd name="connsiteY11" fmla="*/ 735758 h 1487377"/>
              <a:gd name="connsiteX12" fmla="*/ 588562 w 1041100"/>
              <a:gd name="connsiteY12" fmla="*/ 735758 h 1487377"/>
              <a:gd name="connsiteX13" fmla="*/ 639815 w 1041100"/>
              <a:gd name="connsiteY13" fmla="*/ 685037 h 1487377"/>
              <a:gd name="connsiteX14" fmla="*/ 880629 w 1041100"/>
              <a:gd name="connsiteY14" fmla="*/ 111774 h 1487377"/>
              <a:gd name="connsiteX15" fmla="*/ 162387 w 1041100"/>
              <a:gd name="connsiteY15" fmla="*/ 111774 h 1487377"/>
              <a:gd name="connsiteX16" fmla="*/ 0 w 1041100"/>
              <a:gd name="connsiteY16" fmla="*/ 0 h 1487377"/>
              <a:gd name="connsiteX17" fmla="*/ 1041100 w 1041100"/>
              <a:gd name="connsiteY17" fmla="*/ 0 h 1487377"/>
              <a:gd name="connsiteX18" fmla="*/ 1041100 w 1041100"/>
              <a:gd name="connsiteY18" fmla="*/ 111606 h 1487377"/>
              <a:gd name="connsiteX19" fmla="*/ 992737 w 1041100"/>
              <a:gd name="connsiteY19" fmla="*/ 111606 h 1487377"/>
              <a:gd name="connsiteX20" fmla="*/ 680408 w 1041100"/>
              <a:gd name="connsiteY20" fmla="*/ 743688 h 1487377"/>
              <a:gd name="connsiteX21" fmla="*/ 622634 w 1041100"/>
              <a:gd name="connsiteY21" fmla="*/ 743688 h 1487377"/>
              <a:gd name="connsiteX22" fmla="*/ 622634 w 1041100"/>
              <a:gd name="connsiteY22" fmla="*/ 743689 h 1487377"/>
              <a:gd name="connsiteX23" fmla="*/ 678547 w 1041100"/>
              <a:gd name="connsiteY23" fmla="*/ 743689 h 1487377"/>
              <a:gd name="connsiteX24" fmla="*/ 988496 w 1041100"/>
              <a:gd name="connsiteY24" fmla="*/ 1375771 h 1487377"/>
              <a:gd name="connsiteX25" fmla="*/ 1041100 w 1041100"/>
              <a:gd name="connsiteY25" fmla="*/ 1375771 h 1487377"/>
              <a:gd name="connsiteX26" fmla="*/ 1041100 w 1041100"/>
              <a:gd name="connsiteY26" fmla="*/ 1487377 h 1487377"/>
              <a:gd name="connsiteX27" fmla="*/ 0 w 1041100"/>
              <a:gd name="connsiteY27" fmla="*/ 1487377 h 1487377"/>
              <a:gd name="connsiteX28" fmla="*/ 0 w 1041100"/>
              <a:gd name="connsiteY28" fmla="*/ 1375771 h 1487377"/>
              <a:gd name="connsiteX29" fmla="*/ 48363 w 1041100"/>
              <a:gd name="connsiteY29" fmla="*/ 1375771 h 1487377"/>
              <a:gd name="connsiteX30" fmla="*/ 360692 w 1041100"/>
              <a:gd name="connsiteY30" fmla="*/ 743689 h 1487377"/>
              <a:gd name="connsiteX31" fmla="*/ 416540 w 1041100"/>
              <a:gd name="connsiteY31" fmla="*/ 743689 h 1487377"/>
              <a:gd name="connsiteX32" fmla="*/ 416540 w 1041100"/>
              <a:gd name="connsiteY32" fmla="*/ 743688 h 1487377"/>
              <a:gd name="connsiteX33" fmla="*/ 362553 w 1041100"/>
              <a:gd name="connsiteY33" fmla="*/ 743688 h 1487377"/>
              <a:gd name="connsiteX34" fmla="*/ 50222 w 1041100"/>
              <a:gd name="connsiteY34" fmla="*/ 111606 h 1487377"/>
              <a:gd name="connsiteX35" fmla="*/ 0 w 1041100"/>
              <a:gd name="connsiteY35" fmla="*/ 111606 h 1487377"/>
              <a:gd name="connsiteX36" fmla="*/ 0 w 1041100"/>
              <a:gd name="connsiteY36" fmla="*/ 0 h 14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100" h="1487377">
                <a:moveTo>
                  <a:pt x="464463" y="753758"/>
                </a:moveTo>
                <a:cubicBezTo>
                  <a:pt x="362525" y="814537"/>
                  <a:pt x="162866" y="1098131"/>
                  <a:pt x="160471" y="1375603"/>
                </a:cubicBezTo>
                <a:lnTo>
                  <a:pt x="878713" y="1375603"/>
                </a:lnTo>
                <a:lnTo>
                  <a:pt x="970152" y="1467044"/>
                </a:lnTo>
                <a:lnTo>
                  <a:pt x="878733" y="1375603"/>
                </a:lnTo>
                <a:cubicBezTo>
                  <a:pt x="848765" y="1188763"/>
                  <a:pt x="784155" y="963639"/>
                  <a:pt x="632264" y="807108"/>
                </a:cubicBezTo>
                <a:lnTo>
                  <a:pt x="588744" y="753758"/>
                </a:lnTo>
                <a:lnTo>
                  <a:pt x="464463" y="753758"/>
                </a:lnTo>
                <a:close/>
                <a:moveTo>
                  <a:pt x="162387" y="111774"/>
                </a:moveTo>
                <a:cubicBezTo>
                  <a:pt x="174286" y="202261"/>
                  <a:pt x="162374" y="111774"/>
                  <a:pt x="162367" y="111774"/>
                </a:cubicBezTo>
                <a:cubicBezTo>
                  <a:pt x="169866" y="190013"/>
                  <a:pt x="256945" y="523738"/>
                  <a:pt x="408836" y="680269"/>
                </a:cubicBezTo>
                <a:lnTo>
                  <a:pt x="459531" y="735758"/>
                </a:lnTo>
                <a:lnTo>
                  <a:pt x="588562" y="735758"/>
                </a:lnTo>
                <a:lnTo>
                  <a:pt x="639815" y="685037"/>
                </a:lnTo>
                <a:cubicBezTo>
                  <a:pt x="778030" y="541188"/>
                  <a:pt x="859500" y="321727"/>
                  <a:pt x="880629" y="111774"/>
                </a:cubicBezTo>
                <a:lnTo>
                  <a:pt x="162387" y="111774"/>
                </a:lnTo>
                <a:close/>
                <a:moveTo>
                  <a:pt x="0" y="0"/>
                </a:moveTo>
                <a:lnTo>
                  <a:pt x="1041100" y="0"/>
                </a:lnTo>
                <a:lnTo>
                  <a:pt x="1041100" y="111606"/>
                </a:lnTo>
                <a:lnTo>
                  <a:pt x="992737" y="111606"/>
                </a:lnTo>
                <a:cubicBezTo>
                  <a:pt x="974136" y="317965"/>
                  <a:pt x="853305" y="619060"/>
                  <a:pt x="680408" y="743688"/>
                </a:cubicBezTo>
                <a:lnTo>
                  <a:pt x="622634" y="743688"/>
                </a:lnTo>
                <a:lnTo>
                  <a:pt x="622634" y="743689"/>
                </a:lnTo>
                <a:lnTo>
                  <a:pt x="678547" y="743689"/>
                </a:lnTo>
                <a:cubicBezTo>
                  <a:pt x="851369" y="868241"/>
                  <a:pt x="969895" y="1169412"/>
                  <a:pt x="988496" y="1375771"/>
                </a:cubicBezTo>
                <a:lnTo>
                  <a:pt x="1041100" y="1375771"/>
                </a:lnTo>
                <a:lnTo>
                  <a:pt x="1041100" y="1487377"/>
                </a:lnTo>
                <a:lnTo>
                  <a:pt x="0" y="1487377"/>
                </a:lnTo>
                <a:lnTo>
                  <a:pt x="0" y="1375771"/>
                </a:lnTo>
                <a:lnTo>
                  <a:pt x="48363" y="1375771"/>
                </a:lnTo>
                <a:cubicBezTo>
                  <a:pt x="66964" y="1169412"/>
                  <a:pt x="187795" y="868317"/>
                  <a:pt x="360692" y="743689"/>
                </a:cubicBezTo>
                <a:lnTo>
                  <a:pt x="416540" y="743689"/>
                </a:lnTo>
                <a:lnTo>
                  <a:pt x="416540" y="743688"/>
                </a:lnTo>
                <a:lnTo>
                  <a:pt x="362553" y="743688"/>
                </a:lnTo>
                <a:cubicBezTo>
                  <a:pt x="189731" y="619136"/>
                  <a:pt x="68823" y="317965"/>
                  <a:pt x="50222" y="111606"/>
                </a:cubicBezTo>
                <a:lnTo>
                  <a:pt x="0" y="111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38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2731</Words>
  <Application>Microsoft Office PowerPoint</Application>
  <PresentationFormat>Widescreen</PresentationFormat>
  <Paragraphs>1083</Paragraphs>
  <Slides>84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8" baseType="lpstr">
      <vt:lpstr>Arial</vt:lpstr>
      <vt:lpstr>Calibri</vt:lpstr>
      <vt:lpstr>Wingdings 3</vt:lpstr>
      <vt:lpstr>Facet</vt:lpstr>
      <vt:lpstr>The LukeMain.com Lockdown Quiz 4</vt:lpstr>
      <vt:lpstr>PowerPoint Presentation</vt:lpstr>
      <vt:lpstr>Celebrities</vt:lpstr>
      <vt:lpstr>PowerPoint Presentation</vt:lpstr>
      <vt:lpstr>Celebrities Answers</vt:lpstr>
      <vt:lpstr>PowerPoint Presentation</vt:lpstr>
      <vt:lpstr>Trivia</vt:lpstr>
      <vt:lpstr>Trivia</vt:lpstr>
      <vt:lpstr>Trivia</vt:lpstr>
      <vt:lpstr>Trivia</vt:lpstr>
      <vt:lpstr>Trivia</vt:lpstr>
      <vt:lpstr>Trivia</vt:lpstr>
      <vt:lpstr>Trivia</vt:lpstr>
      <vt:lpstr>Trivia</vt:lpstr>
      <vt:lpstr>Trivia</vt:lpstr>
      <vt:lpstr>Trivia</vt:lpstr>
      <vt:lpstr>Trivia</vt:lpstr>
      <vt:lpstr>Trivia Answers</vt:lpstr>
      <vt:lpstr>Trivia Answers</vt:lpstr>
      <vt:lpstr>Trivia Answers</vt:lpstr>
      <vt:lpstr>Trivia Answers</vt:lpstr>
      <vt:lpstr>Trivia Answers</vt:lpstr>
      <vt:lpstr>Trivia Answers</vt:lpstr>
      <vt:lpstr>Trivia Answers</vt:lpstr>
      <vt:lpstr>Trivia Answers</vt:lpstr>
      <vt:lpstr>Trivia Answers</vt:lpstr>
      <vt:lpstr>Trivia Answers</vt:lpstr>
      <vt:lpstr>Trivia Answers</vt:lpstr>
      <vt:lpstr>Spelling</vt:lpstr>
      <vt:lpstr>Spelling</vt:lpstr>
      <vt:lpstr>Spelling</vt:lpstr>
      <vt:lpstr>Spelling</vt:lpstr>
      <vt:lpstr>Spelling</vt:lpstr>
      <vt:lpstr>Spelling</vt:lpstr>
      <vt:lpstr>Spelling</vt:lpstr>
      <vt:lpstr>Spelling</vt:lpstr>
      <vt:lpstr>Spelling</vt:lpstr>
      <vt:lpstr>Spelling Answers</vt:lpstr>
      <vt:lpstr>Spelling Answers</vt:lpstr>
      <vt:lpstr>Spelling Answers</vt:lpstr>
      <vt:lpstr>Spelling Answers</vt:lpstr>
      <vt:lpstr>Spelling Answers</vt:lpstr>
      <vt:lpstr>Spelling Answers</vt:lpstr>
      <vt:lpstr>Spelling Answers</vt:lpstr>
      <vt:lpstr>Spelling Answers</vt:lpstr>
      <vt:lpstr>Spelling Answers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Highbrow Lowbrow</vt:lpstr>
      <vt:lpstr>Chron-illogical</vt:lpstr>
      <vt:lpstr>Chron-illogical</vt:lpstr>
      <vt:lpstr>Chron-illogical</vt:lpstr>
      <vt:lpstr>Chron-illogical</vt:lpstr>
      <vt:lpstr>Chron-illogical</vt:lpstr>
      <vt:lpstr>Chron-illogical</vt:lpstr>
      <vt:lpstr>Chron-illogical</vt:lpstr>
      <vt:lpstr>Chron-illogical Answers</vt:lpstr>
      <vt:lpstr>Chron-illogical Answers</vt:lpstr>
      <vt:lpstr>Chron-illogical Answers</vt:lpstr>
      <vt:lpstr>Chron-illogical Answers</vt:lpstr>
      <vt:lpstr>Chron-illogical Answers</vt:lpstr>
      <vt:lpstr>Chron-illogical Answers</vt:lpstr>
      <vt:lpstr>Chron-illogical Answers</vt:lpstr>
      <vt:lpstr>Wipeout</vt:lpstr>
      <vt:lpstr>Wipeout</vt:lpstr>
      <vt:lpstr>Wipeout</vt:lpstr>
      <vt:lpstr>Wipeout</vt:lpstr>
      <vt:lpstr>Wipeout</vt:lpstr>
      <vt:lpstr>Wipeout</vt:lpstr>
      <vt:lpstr>Wipeout</vt:lpstr>
      <vt:lpstr>Wipeout</vt:lpstr>
      <vt:lpstr>Wipeout</vt:lpstr>
      <vt:lpstr>Wipeout</vt:lpstr>
      <vt:lpstr>Thanks for playing!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 20s-30s Quiz</dc:title>
  <dc:creator>Microsoft account</dc:creator>
  <cp:lastModifiedBy>Luke Main</cp:lastModifiedBy>
  <cp:revision>150</cp:revision>
  <dcterms:created xsi:type="dcterms:W3CDTF">2020-04-27T09:50:37Z</dcterms:created>
  <dcterms:modified xsi:type="dcterms:W3CDTF">2023-11-08T16:50:47Z</dcterms:modified>
</cp:coreProperties>
</file>